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4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6"/>
  </p:notesMasterIdLst>
  <p:sldIdLst>
    <p:sldId id="257" r:id="rId2"/>
    <p:sldId id="637" r:id="rId3"/>
    <p:sldId id="260" r:id="rId4"/>
    <p:sldId id="261" r:id="rId5"/>
    <p:sldId id="311" r:id="rId6"/>
    <p:sldId id="315" r:id="rId7"/>
    <p:sldId id="316" r:id="rId8"/>
    <p:sldId id="654" r:id="rId9"/>
    <p:sldId id="632" r:id="rId10"/>
    <p:sldId id="636" r:id="rId11"/>
    <p:sldId id="633" r:id="rId12"/>
    <p:sldId id="635" r:id="rId13"/>
    <p:sldId id="317" r:id="rId14"/>
    <p:sldId id="319" r:id="rId15"/>
    <p:sldId id="320" r:id="rId16"/>
    <p:sldId id="322" r:id="rId17"/>
    <p:sldId id="323" r:id="rId18"/>
    <p:sldId id="325" r:id="rId19"/>
    <p:sldId id="326" r:id="rId20"/>
    <p:sldId id="327" r:id="rId21"/>
    <p:sldId id="613" r:id="rId22"/>
    <p:sldId id="329" r:id="rId23"/>
    <p:sldId id="330" r:id="rId24"/>
    <p:sldId id="331" r:id="rId25"/>
    <p:sldId id="328" r:id="rId26"/>
    <p:sldId id="333" r:id="rId27"/>
    <p:sldId id="334" r:id="rId28"/>
    <p:sldId id="335" r:id="rId29"/>
    <p:sldId id="339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96" r:id="rId62"/>
    <p:sldId id="397" r:id="rId63"/>
    <p:sldId id="401" r:id="rId64"/>
    <p:sldId id="402" r:id="rId65"/>
    <p:sldId id="403" r:id="rId66"/>
    <p:sldId id="405" r:id="rId67"/>
    <p:sldId id="406" r:id="rId68"/>
    <p:sldId id="407" r:id="rId69"/>
    <p:sldId id="409" r:id="rId70"/>
    <p:sldId id="419" r:id="rId71"/>
    <p:sldId id="423" r:id="rId72"/>
    <p:sldId id="424" r:id="rId73"/>
    <p:sldId id="425" r:id="rId74"/>
    <p:sldId id="426" r:id="rId75"/>
    <p:sldId id="922" r:id="rId76"/>
    <p:sldId id="347" r:id="rId77"/>
    <p:sldId id="427" r:id="rId78"/>
    <p:sldId id="429" r:id="rId79"/>
    <p:sldId id="774" r:id="rId80"/>
    <p:sldId id="430" r:id="rId81"/>
    <p:sldId id="418" r:id="rId82"/>
    <p:sldId id="431" r:id="rId83"/>
    <p:sldId id="435" r:id="rId84"/>
    <p:sldId id="274" r:id="rId85"/>
    <p:sldId id="436" r:id="rId86"/>
    <p:sldId id="437" r:id="rId87"/>
    <p:sldId id="438" r:id="rId88"/>
    <p:sldId id="440" r:id="rId89"/>
    <p:sldId id="443" r:id="rId90"/>
    <p:sldId id="445" r:id="rId91"/>
    <p:sldId id="641" r:id="rId92"/>
    <p:sldId id="446" r:id="rId93"/>
    <p:sldId id="642" r:id="rId94"/>
    <p:sldId id="576" r:id="rId95"/>
    <p:sldId id="451" r:id="rId96"/>
    <p:sldId id="575" r:id="rId97"/>
    <p:sldId id="578" r:id="rId98"/>
    <p:sldId id="639" r:id="rId99"/>
    <p:sldId id="468" r:id="rId100"/>
    <p:sldId id="447" r:id="rId101"/>
    <p:sldId id="450" r:id="rId102"/>
    <p:sldId id="462" r:id="rId103"/>
    <p:sldId id="467" r:id="rId104"/>
    <p:sldId id="601" r:id="rId105"/>
    <p:sldId id="511" r:id="rId106"/>
    <p:sldId id="640" r:id="rId107"/>
    <p:sldId id="460" r:id="rId108"/>
    <p:sldId id="518" r:id="rId109"/>
    <p:sldId id="463" r:id="rId110"/>
    <p:sldId id="521" r:id="rId111"/>
    <p:sldId id="546" r:id="rId112"/>
    <p:sldId id="574" r:id="rId113"/>
    <p:sldId id="643" r:id="rId114"/>
    <p:sldId id="612" r:id="rId115"/>
    <p:sldId id="538" r:id="rId116"/>
    <p:sldId id="539" r:id="rId117"/>
    <p:sldId id="611" r:id="rId118"/>
    <p:sldId id="925" r:id="rId119"/>
    <p:sldId id="360" r:id="rId120"/>
    <p:sldId id="644" r:id="rId121"/>
    <p:sldId id="560" r:id="rId122"/>
    <p:sldId id="532" r:id="rId123"/>
    <p:sldId id="533" r:id="rId124"/>
    <p:sldId id="534" r:id="rId125"/>
    <p:sldId id="645" r:id="rId126"/>
    <p:sldId id="537" r:id="rId127"/>
    <p:sldId id="646" r:id="rId128"/>
    <p:sldId id="648" r:id="rId129"/>
    <p:sldId id="647" r:id="rId130"/>
    <p:sldId id="535" r:id="rId131"/>
    <p:sldId id="556" r:id="rId132"/>
    <p:sldId id="529" r:id="rId133"/>
    <p:sldId id="499" r:id="rId134"/>
    <p:sldId id="465" r:id="rId135"/>
    <p:sldId id="474" r:id="rId136"/>
    <p:sldId id="530" r:id="rId137"/>
    <p:sldId id="471" r:id="rId138"/>
    <p:sldId id="472" r:id="rId139"/>
    <p:sldId id="501" r:id="rId140"/>
    <p:sldId id="502" r:id="rId141"/>
    <p:sldId id="503" r:id="rId142"/>
    <p:sldId id="269" r:id="rId143"/>
    <p:sldId id="504" r:id="rId144"/>
    <p:sldId id="508" r:id="rId145"/>
    <p:sldId id="509" r:id="rId146"/>
    <p:sldId id="510" r:id="rId147"/>
    <p:sldId id="649" r:id="rId148"/>
    <p:sldId id="512" r:id="rId149"/>
    <p:sldId id="479" r:id="rId150"/>
    <p:sldId id="470" r:id="rId151"/>
    <p:sldId id="469" r:id="rId152"/>
    <p:sldId id="514" r:id="rId153"/>
    <p:sldId id="655" r:id="rId154"/>
    <p:sldId id="656" r:id="rId155"/>
    <p:sldId id="516" r:id="rId156"/>
    <p:sldId id="517" r:id="rId157"/>
    <p:sldId id="651" r:id="rId158"/>
    <p:sldId id="652" r:id="rId159"/>
    <p:sldId id="519" r:id="rId160"/>
    <p:sldId id="520" r:id="rId161"/>
    <p:sldId id="653" r:id="rId162"/>
    <p:sldId id="524" r:id="rId163"/>
    <p:sldId id="847" r:id="rId164"/>
    <p:sldId id="848" r:id="rId165"/>
    <p:sldId id="849" r:id="rId166"/>
    <p:sldId id="631" r:id="rId167"/>
    <p:sldId id="921" r:id="rId168"/>
    <p:sldId id="851" r:id="rId169"/>
    <p:sldId id="624" r:id="rId170"/>
    <p:sldId id="854" r:id="rId171"/>
    <p:sldId id="919" r:id="rId172"/>
    <p:sldId id="478" r:id="rId173"/>
    <p:sldId id="355" r:id="rId174"/>
    <p:sldId id="638" r:id="rId175"/>
  </p:sldIdLst>
  <p:sldSz cx="12192000" cy="6858000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-43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A0912959-1F86-4179-AC8E-E0EE7D20713A}" type="datetimeFigureOut">
              <a:rPr lang="it-IT"/>
              <a:pPr>
                <a:defRPr/>
              </a:pPr>
              <a:t>26/03/2024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1B9C581-1324-453F-A6B4-1DC6E6887EC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41B02997-7D66-45E2-882E-D737D85CE83F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6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048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62F2775D-8B90-49EC-B2EF-EC98E7FF9805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6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6176F48E-7EB1-41C6-BA47-2D9AF75DB45A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6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0485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3400" y="765175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6" name="Text Box 4"/>
          <p:cNvSpPr txBox="1">
            <a:spLocks noChangeArrowheads="1"/>
          </p:cNvSpPr>
          <p:nvPr/>
        </p:nvSpPr>
        <p:spPr bwMode="auto">
          <a:xfrm>
            <a:off x="777875" y="4778375"/>
            <a:ext cx="62166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86AA4C9B-AFF9-4DE5-80B1-990D10F5A19B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20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878D1172-C88B-4BCF-B259-9EC6069EC9FB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20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44036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1A5F8339-C89F-41ED-A06F-7B77EC547F3B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20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4403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8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7676EE24-8E0C-403C-BE93-F3CE74D4C56F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21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608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23B2DCAE-CCCF-48F8-B569-24985C115DCC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21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4608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A559D14F-0E98-42B4-A733-17B6A69804D7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21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46085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6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9B642240-7D12-41E5-B8DF-CF57B7BBFC83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22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813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4D61D83B-2F00-4354-A78A-2B120D64968D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22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48132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D539935C-7834-4911-8B60-74DE4FC7B17A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22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4813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4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32B5749D-65AD-4CC8-AF01-BD57AC75C318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23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017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1F44A4C1-EA99-4D53-89AE-80C201E5D923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23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50180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1BA85310-35F6-4406-82BB-141B8677ADCD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23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5018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82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1F2293F7-D846-4C76-9C5A-09630F6FE19D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24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222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CC8F00A4-78BF-4253-AA65-7CD046DBC8E0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24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5222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0FD4AC67-B705-4E24-8034-73002FC3046E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24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5222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30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B7A76821-2507-4357-9CE3-4086B84F5979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25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9EBB52AA-0F67-4052-B849-AEFCB142C787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25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54276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9ED77CB8-5B68-468A-B13B-111CC3DE86AC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25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542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8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33E5E4D7-2856-4443-B9EE-3633E73AED9C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26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632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C21A88E9-61CE-4877-995E-DF9B52EF3D8F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26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5632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081B9360-7414-48D4-95DD-590497EB3289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26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56325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6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6B57B424-2376-46B1-B50F-827522BF4AB3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27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837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13F02D6B-349F-484A-BF8D-8B1199CFCB57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27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58372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DA321952-66E3-43C2-826C-0601B12B3F49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27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5837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3400" y="765175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4" name="Text Box 4"/>
          <p:cNvSpPr txBox="1">
            <a:spLocks noChangeArrowheads="1"/>
          </p:cNvSpPr>
          <p:nvPr/>
        </p:nvSpPr>
        <p:spPr bwMode="auto">
          <a:xfrm>
            <a:off x="777875" y="4778375"/>
            <a:ext cx="62166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9D6B1521-AEF3-4A00-BF47-DB630CBC11D1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28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041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8AF5F174-15B3-4C0D-B467-C0843645DD0C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28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60420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E9A7E03B-9937-4036-868D-5DB43AE66F88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28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6042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2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3EA5165C-B32E-4D6E-A2E9-F272D93B85F8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29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D56C32F1-A3D5-4F86-8054-8C85C2A97CAC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29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6246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39E4F7BE-7647-4DC7-90CA-B6A3A44F3664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29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624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70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E8917444-5994-4858-9703-3EC398F95EB7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7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253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341C7148-96A8-4014-9FA6-69FDDE05605C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7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2532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224E0E2F-C211-4569-A774-93E5A36F1839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7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253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3400" y="765175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4" name="Text Box 4"/>
          <p:cNvSpPr txBox="1">
            <a:spLocks noChangeArrowheads="1"/>
          </p:cNvSpPr>
          <p:nvPr/>
        </p:nvSpPr>
        <p:spPr bwMode="auto">
          <a:xfrm>
            <a:off x="777875" y="4778375"/>
            <a:ext cx="62166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38056A72-A59D-4ED7-B337-FA0556567D47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31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BFE88C73-B2A7-4DC1-98E5-363C99FAD7C8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31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65540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149A3892-497F-453C-9481-CAF26242CB48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31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6554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2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8F2290CB-F23E-4FF3-B501-0DEF2C8EA4D8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32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BF3A4BFA-CDBB-4337-BFF9-42EB2A47500B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32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6758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CFB4EFE9-390F-4D54-B4C7-A26ACADE61AC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32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6758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90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B6C31F4F-2FEA-4C42-BBE7-CD648E6A5068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35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329A8A5C-125A-4C92-84A0-1C4EECC9C2C5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35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7168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EF7E6B0F-45B2-4D2E-A60F-E8CAF74D1B9D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35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71685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6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108A6198-4D66-46CE-B985-81C7B5D33883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36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7F29615C-569A-4F46-AE64-4969FD9FFBC1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36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73732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A4272C6C-73C6-40D3-A288-6BB996E5E112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36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7373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4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997F9A52-7832-4452-BF53-AE872CF24665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37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6859818D-BB13-4989-ABED-BAE0286CC4F8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37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75780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4C528FDD-55FF-45B3-8D75-D57AAE5736B5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37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7578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2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F6F37485-8E76-474D-A7D9-2541EA068ABD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38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C837F909-1012-4CE5-870D-80F435B7E8A4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38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7782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082F72DC-B8D5-4C01-8D61-BB809893D28D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38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7782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30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551F5D5A-AFD1-4958-9167-55265A85946A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43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D87CC1C2-D258-4DA8-BA43-D0C8FF2F1C01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43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83972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E785C219-1C69-4B98-9B77-4C1133E7F6BE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43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8397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4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8D19D447-26FA-4030-BE4A-FA4FB8352EB5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44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8601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FAC78633-7032-4D53-BEC6-8D6547DD71E3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44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86020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B4203257-8834-471B-91A4-204A38BAD419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44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8602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22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3FB79FE5-F94B-4311-A503-336C9C5ECA3C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45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8806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5AD52FA6-8B2C-40BD-8D4B-036F3CA807F5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45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8806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BBA179E8-9FAA-4AC7-93BA-E2730CA89B85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45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8806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70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879821C0-6C5A-4695-8D33-56984414D192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46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9011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5C0DAB37-DB5B-43DE-BA06-F19A417DD838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46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90116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E71BF9D3-01DC-4DD1-AEEB-C2FA072BBA38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46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9011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8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C5B4F07E-A236-48A1-89CA-63BD2403988F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13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969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4FB70C02-11A5-4676-BFE6-9CD88B23743E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13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9700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45AC6195-7F91-4EA3-923B-C1155C35F483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13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97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3400" y="765175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2" name="Text Box 4"/>
          <p:cNvSpPr txBox="1">
            <a:spLocks noChangeArrowheads="1"/>
          </p:cNvSpPr>
          <p:nvPr/>
        </p:nvSpPr>
        <p:spPr bwMode="auto">
          <a:xfrm>
            <a:off x="777875" y="4778375"/>
            <a:ext cx="62166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8C8C97DB-2E11-4D61-B7DA-5910AE688DDF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57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0240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EC751453-40B6-440D-B93B-9AD0A110173E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57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240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41574A53-F801-41C4-9DB1-861E5D1FFB22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57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2405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6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595CBD59-DDD7-490E-86D9-33CD9910FFB9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58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0445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664D4F3E-7785-4255-9236-58373F697546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58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4452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986F1D7C-D202-46D4-94D1-BEAE4F045C71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58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445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4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4DAAE65D-741E-461E-9091-4AFE7C3D1495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59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0649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EFBFB346-F40F-40DE-9300-2832A10F2A41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59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6500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05C85574-5342-4FFB-96EC-FEF5C107BC1A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59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065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6502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1EE0B93F-9E16-453A-8C93-99DBE9505DDB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75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39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6C89A1D2-84ED-49C3-AE34-73B1BF8A95AE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75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239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90F56EC2-0CF7-4446-9236-0AAEA0D3C3B2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75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2390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10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447E7321-5A19-4D03-9EAC-5AB361E636AF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76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2595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F3285517-B62E-4613-8043-8F3F6410EB51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76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25956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13985F1A-F9CB-4E4E-8676-78AA16F3DA2B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76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2595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8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DD997A05-14F1-43EC-B97D-BEAFF78A36FC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79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3005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6C9A16B0-D6FD-40F3-BD21-0CFF541DE5B3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79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30052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DC054522-2ADA-454A-B543-3D4B1E8A9F38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79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3005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4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86669138-2D75-419E-8030-5446B08D33C2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83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3517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E9B51152-C3EC-4429-B4D0-0CFBD4EEA58B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83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35172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5479FEDC-091B-4C84-99EB-E641577954B9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83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3517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3400" y="765175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4" name="Text Box 4"/>
          <p:cNvSpPr txBox="1">
            <a:spLocks noChangeArrowheads="1"/>
          </p:cNvSpPr>
          <p:nvPr/>
        </p:nvSpPr>
        <p:spPr bwMode="auto">
          <a:xfrm>
            <a:off x="777875" y="4778375"/>
            <a:ext cx="62166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0CFDDB6-A85F-4F1E-BB4F-698B2F13C468}" type="slidenum">
              <a:rPr lang="it-IT" altLang="it-IT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114</a:t>
            </a:fld>
            <a:endParaRPr lang="it-IT" altLang="it-IT">
              <a:cs typeface="Arial" charset="0"/>
            </a:endParaRPr>
          </a:p>
        </p:txBody>
      </p:sp>
      <p:sp>
        <p:nvSpPr>
          <p:cNvPr id="16793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4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FE1933-2D7F-4492-A7C8-54EFEC07E7C4}" type="slidenum">
              <a:rPr lang="it-IT" altLang="it-IT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117</a:t>
            </a:fld>
            <a:endParaRPr lang="it-IT" altLang="it-IT">
              <a:cs typeface="Arial" charset="0"/>
            </a:endParaRPr>
          </a:p>
        </p:txBody>
      </p:sp>
      <p:sp>
        <p:nvSpPr>
          <p:cNvPr id="17203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382588" y="695325"/>
            <a:ext cx="6091237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6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335BFC2E-CBFF-40BD-8DF4-48F2B0BDCCAC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126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8227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735B7A85-41A2-4EB4-9DD1-4CDBC0105143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126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82276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422F57D0-DA78-454D-B4C2-F34CA89E7129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126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8227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8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4D5B7FD6-38B5-42AA-AA58-39E0610FBA97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14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174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CD6A96A3-5EDE-4885-A6B7-DB095090E82F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14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3174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9C92BBF5-C44F-418D-BB99-8062BA110061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14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3174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50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4B8E95B2-676F-453E-89E4-93BA196B6943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127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8432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B261DA69-1785-4506-9841-E568A1150AA9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127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8432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0C30E61C-A1CE-4693-82E3-9AE016B6A193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127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84325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6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F46CDD75-5344-4943-A67E-4F579EDC54FF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130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8841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07C1A79C-BA08-4480-AE08-ECBF701A2BF3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130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88420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4801DE5D-1F33-4312-ACC7-2ED308FB97AA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130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8842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22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B0D5EC25-B409-4C17-AC28-09F093870E34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133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9251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99FF8AB2-D701-4816-8407-1BA4C608B9A8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133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92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763588"/>
            <a:ext cx="5016500" cy="37592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05538" cy="451326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8BA39FBF-A92F-40C2-BE5F-9F5F10F5D50E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139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19968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02212725-860F-452E-B9CE-225B74D53E5C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139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199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9750" y="763588"/>
            <a:ext cx="6680200" cy="37592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05538" cy="451326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9F8524C0-E29D-497A-A377-8D1079967CE6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140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0173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1F745AA0-67E3-47E2-B6BD-088F9FDF049C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140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017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763588"/>
            <a:ext cx="5016500" cy="37592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05538" cy="451326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DFA9E754-ACC7-49AE-8B1D-732587125ED6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141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0377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C3A0962F-B91F-4C03-81AD-3D544907F14B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141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037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763588"/>
            <a:ext cx="5016500" cy="37592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8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05538" cy="451326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C190FF62-824A-406B-8B10-653A44B60F3A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142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0582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29CF9725-E2AD-4991-A840-096620C543CB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142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058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763588"/>
            <a:ext cx="5016500" cy="37592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05538" cy="451326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D985E7A1-EBFD-4AE8-BAF6-8F5305DE91E4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143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0787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BB3AC1B1-91CA-4568-9BAE-EA1678C37659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143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078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763588"/>
            <a:ext cx="5016500" cy="37592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05538" cy="451326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2F2C1629-05FF-4F38-B8AC-4DC4D8EABA56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144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0992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8CC4DE2B-B4A8-4C3A-9E94-24792BB7A44A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144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09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9750" y="763588"/>
            <a:ext cx="6680200" cy="37592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05538" cy="451326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B5AA63BF-61A2-4936-87DD-3048BAD7AF33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145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1197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AEB17AE2-5936-4FB0-8A4C-80C5D4881EF5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145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119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763588"/>
            <a:ext cx="5016500" cy="37592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05538" cy="451326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6E6D392D-51DA-49D6-AA10-D43FEA79856D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15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379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EC43766A-D85B-4520-81C4-981FDF9E5F37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15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33796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A7475DDB-2E46-4775-85C3-536FD20E59B9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15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3379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8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97525C65-2002-4A5C-AE3C-979BA2A59397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146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1401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284FA18F-193E-4E76-A5A1-18DC4611F630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146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140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9750" y="763588"/>
            <a:ext cx="6680200" cy="37592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2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05538" cy="451326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54B3B15A-C683-4AA0-8386-89D14BC22AFF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147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1606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D358877B-4430-4F45-8639-D508A8A9325F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147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160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71600" y="763588"/>
            <a:ext cx="5016500" cy="37592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05538" cy="451326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658BA617-369F-4A0F-861C-F84B1384F7F3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148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1811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0679D089-0381-4366-B07C-4BF56EB8E6C6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148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181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9750" y="763588"/>
            <a:ext cx="6680200" cy="37592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05538" cy="451326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9750" y="763588"/>
            <a:ext cx="6677025" cy="37560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2" name="Segnaposto not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  <p:sp>
        <p:nvSpPr>
          <p:cNvPr id="220163" name="Segnaposto numero diapositiva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6C52B51A-774C-4D72-843D-C64E7767DF86}" type="slidenum">
              <a:rPr lang="it-IT" altLang="it-IT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149</a:t>
            </a:fld>
            <a:endParaRPr lang="it-IT" altLang="it-IT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C564C660-AEE1-4751-A21E-4654D90B3261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152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2425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7ECB46F8-2F38-4F3E-9996-489BD5909137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152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242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9750" y="763588"/>
            <a:ext cx="6680200" cy="37592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6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05538" cy="451326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04333536-0D4C-46F6-8BA3-CFE31B2ED940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153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263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F60D89B7-E374-4FAF-A5D0-6D89662C219A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153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2630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9750" y="763588"/>
            <a:ext cx="6680200" cy="37592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05538" cy="451326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996A8DA7-D654-408F-90F1-F4783166CE68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154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2835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5B0B6850-7B4D-4C68-9988-4B923C1FD9DF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154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28356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6ACB90B0-E3C0-4AB4-85E6-753AE7B0F93F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154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2835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8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F7C0509D-4320-49C6-9021-E3EFDEFE458E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155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3040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470CB845-A88A-46DE-9BAE-406C263BF43C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155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3040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70FC95EA-8163-4523-9975-2C8824306370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155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30405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6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64D04123-6DC9-4D92-9E3B-FE355088B242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156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3245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12B67E2D-B908-4664-8620-0D6C6544D853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156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32452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D453A7F4-4FBC-4B85-8796-EAFDD031FD69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156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3245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2454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F92CC3AA-3C32-499D-8265-968BE2F5E144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157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3449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DDDD8A16-DA47-4281-9CCB-80935359A8A8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157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34500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13357F1E-C392-4479-80E7-DE01C7768530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157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3450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502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189CDB37-65AB-4DDC-8B37-72F246944550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16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584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2FA22CE1-42DD-458B-A779-91D77F12D741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16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3584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BE87C899-01CD-4527-A445-8ADD2419E14F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16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35845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3400" y="754063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6" name="Text Box 4"/>
          <p:cNvSpPr txBox="1">
            <a:spLocks noChangeArrowheads="1"/>
          </p:cNvSpPr>
          <p:nvPr/>
        </p:nvSpPr>
        <p:spPr bwMode="auto">
          <a:xfrm>
            <a:off x="777875" y="4778375"/>
            <a:ext cx="62166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B874D9F4-7F6F-4B86-AE3F-1ABB64ADAA92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158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3654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508BEDD3-0B53-4D3D-912F-AE8FF1406900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158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3654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3D788318-C940-4501-A8CA-C138A5900F8D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158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3654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50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4FEF3013-AA14-4FC9-B3A2-6A5AC1C331F1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159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3859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90002A41-50E3-4D65-A0FA-BD78408E8BD2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159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38596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81ADD2A4-5570-47B2-8C96-2EBFB52739F9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159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3859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8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A1BD86ED-EC4C-44AC-9D59-FEA423A90821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160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4064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9C1723A8-65DD-4234-828F-392E9FBF27FE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160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4064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14937652-1FAB-4FD0-8068-F309E0723FED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160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40645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6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651DB8B0-9751-49AF-92AD-4BD0CD017933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161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4269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5A0F1D19-2F6E-4B20-8961-4F1599478BAB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161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42692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B0FE63EE-C84C-4251-9F40-D560CA058C3A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161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4269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4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A700C337-4DE3-4A3D-AC9A-CD69C09B6D9E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162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4473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02BA2D7E-9669-4080-998B-8D55A3A3074F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162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44740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6CDCA2CD-56AB-44FA-986A-579942A238D1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162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4474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42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F82601CC-AE36-4148-8835-4A38C5DE6E97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165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4883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DBFB0B30-CCB3-4600-A0A4-F5E307F16F0E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165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48836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3EDBCC50-BD57-441E-A1C1-997CAF16D989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165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48837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3400" y="765175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8" name="Text Box 4"/>
          <p:cNvSpPr txBox="1">
            <a:spLocks noChangeArrowheads="1"/>
          </p:cNvSpPr>
          <p:nvPr/>
        </p:nvSpPr>
        <p:spPr bwMode="auto">
          <a:xfrm>
            <a:off x="777875" y="4778375"/>
            <a:ext cx="62166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16441930-D8C6-440C-8846-C4D648968293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167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519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AFC16108-5050-4525-96DE-34ECAB9556E9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167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519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3C8E0AA5-E47F-4B2D-85A8-2E5DD676A331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167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5190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10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027B9D84-ABEE-4709-843D-73757D6ADF51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168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53955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5A37F393-4DB7-4A6B-A178-13E9DB6F7397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168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539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9750" y="763588"/>
            <a:ext cx="6680200" cy="37592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05538" cy="4513262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it-IT" altLang="it-IT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6667BDED-63CB-4089-B66A-6020D08CC0B6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170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5702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F95B873A-4A48-454E-8EC8-66E999F611A8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170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5702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073F9529-6D5F-4027-82F9-7555814FC0B7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170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25702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30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A54CABE5-562F-4EB9-90D5-BECA6C8F6F95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17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7891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F2865263-B3DA-4EBA-B67F-3B4AD23B3B3A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17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37892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E277784D-6469-45F5-8852-28AD0A29DE93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17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37893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3400" y="754063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4" name="Text Box 4"/>
          <p:cNvSpPr txBox="1">
            <a:spLocks noChangeArrowheads="1"/>
          </p:cNvSpPr>
          <p:nvPr/>
        </p:nvSpPr>
        <p:spPr bwMode="auto">
          <a:xfrm>
            <a:off x="777875" y="4778375"/>
            <a:ext cx="62166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9339F643-D8B9-4BD4-BED1-F8E60168B493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18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9939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64620984-313B-4484-9D54-46FF12247757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18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39940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8CF7AA62-3739-458A-97FE-BB4631651104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18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39941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2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215900" indent="-203200" fontAlgn="base">
              <a:spcBef>
                <a:spcPct val="0"/>
              </a:spcBef>
              <a:spcAft>
                <a:spcPct val="0"/>
              </a:spcAft>
              <a:buSzPct val="10000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</a:pPr>
            <a:fld id="{A74E5F5E-B5BD-482D-8F1C-89F222AE2A89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Arial" charset="0"/>
              </a:rPr>
              <a:pPr marL="215900" indent="-203200" fontAlgn="base">
                <a:spcBef>
                  <a:spcPct val="0"/>
                </a:spcBef>
                <a:spcAft>
                  <a:spcPct val="0"/>
                </a:spcAft>
                <a:buSzPct val="100000"/>
                <a:tabLst>
                  <a:tab pos="449263" algn="l"/>
                  <a:tab pos="898525" algn="l"/>
                  <a:tab pos="1347788" algn="l"/>
                  <a:tab pos="1797050" algn="l"/>
                  <a:tab pos="2246313" algn="l"/>
                  <a:tab pos="2695575" algn="l"/>
                  <a:tab pos="3144838" algn="l"/>
                </a:tabLst>
              </a:pPr>
              <a:t>19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4198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591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5F4DFC38-B9B7-49CD-814C-865A7FAB5CD3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19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4198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0737" cy="49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marL="215900" indent="-203200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6CB3C81F-1867-431C-8994-38512BE2AF89}" type="slidenum">
              <a:rPr lang="it-IT" altLang="it-IT" sz="1400">
                <a:solidFill>
                  <a:srgbClr val="DDDDDD"/>
                </a:solidFill>
                <a:latin typeface="Times New Roman" pitchFamily="18" charset="0"/>
                <a:cs typeface="Tahoma" pitchFamily="34" charset="0"/>
              </a:rPr>
              <a:pPr marL="215900" indent="-203200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19</a:t>
            </a:fld>
            <a:endParaRPr lang="it-IT" altLang="it-IT" sz="1400">
              <a:solidFill>
                <a:srgbClr val="DDDDDD"/>
              </a:solidFill>
              <a:latin typeface="Times New Roman" pitchFamily="18" charset="0"/>
              <a:cs typeface="Tahoma" pitchFamily="34" charset="0"/>
            </a:endParaRPr>
          </a:p>
        </p:txBody>
      </p:sp>
      <p:sp>
        <p:nvSpPr>
          <p:cNvPr id="41989" name="Rectangle 3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534988" y="763588"/>
            <a:ext cx="6700837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90" name="Text Box 4"/>
          <p:cNvSpPr txBox="1">
            <a:spLocks noChangeArrowheads="1"/>
          </p:cNvSpPr>
          <p:nvPr/>
        </p:nvSpPr>
        <p:spPr bwMode="auto">
          <a:xfrm>
            <a:off x="777875" y="4776788"/>
            <a:ext cx="62166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it-IT" altLang="it-IT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19A457-153E-42CD-B17D-1BB0144EB0CC}" type="datetimeFigureOut">
              <a:rPr lang="it-IT"/>
              <a:pPr>
                <a:defRPr/>
              </a:pPr>
              <a:t>26/03/2024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EFE0F8-5508-4757-A420-E3F584AB90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38F330-9C20-4685-85D4-9B8B1208F57C}" type="datetimeFigureOut">
              <a:rPr lang="it-IT"/>
              <a:pPr>
                <a:defRPr/>
              </a:pPr>
              <a:t>26/03/2024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ED6DC-F134-46F8-9234-DA1B4875DF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F7CFA-7A9A-4A28-AA62-006965F44548}" type="datetimeFigureOut">
              <a:rPr lang="it-IT"/>
              <a:pPr>
                <a:defRPr/>
              </a:pPr>
              <a:t>26/03/2024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265B4B-C7C8-44AF-8802-C2B4D45BBB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2DE41-F4CA-44D7-A976-9433F022AEF8}" type="datetimeFigureOut">
              <a:rPr lang="it-IT"/>
              <a:pPr>
                <a:defRPr/>
              </a:pPr>
              <a:t>26/03/2024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23E38-488B-44EA-B712-8EFC0FD2CD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0C60A1-D76C-48E4-9EF1-0D11BB2952F4}" type="datetimeFigureOut">
              <a:rPr lang="it-IT"/>
              <a:pPr>
                <a:defRPr/>
              </a:pPr>
              <a:t>26/03/2024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7ED89-F34E-4ED9-A145-9A6CB9B8B6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CD02A-13FF-4527-8C75-253F60F3C09C}" type="datetimeFigureOut">
              <a:rPr lang="it-IT"/>
              <a:pPr>
                <a:defRPr/>
              </a:pPr>
              <a:t>26/03/2024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2D64C-86FF-44DB-A9F1-40B9E0FA8A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6A7E7-208D-4F48-8A13-9DA2724B5B19}" type="datetimeFigureOut">
              <a:rPr lang="it-IT"/>
              <a:pPr>
                <a:defRPr/>
              </a:pPr>
              <a:t>26/03/2024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662F8-233A-4BD5-B58A-8D24179229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CDEEB-D2B9-4E83-B870-430E5F51A5DD}" type="datetimeFigureOut">
              <a:rPr lang="it-IT"/>
              <a:pPr>
                <a:defRPr/>
              </a:pPr>
              <a:t>26/03/2024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26615-2ACD-4C86-A984-70C44E8E8B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85D65-3DFD-44CA-97AE-87DC4C6108E2}" type="datetimeFigureOut">
              <a:rPr lang="it-IT"/>
              <a:pPr>
                <a:defRPr/>
              </a:pPr>
              <a:t>26/03/2024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32F09-9B8E-4EBE-93A8-78482C701D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34B513-01AC-451F-A436-79414D919A50}" type="datetimeFigureOut">
              <a:rPr lang="it-IT"/>
              <a:pPr>
                <a:defRPr/>
              </a:pPr>
              <a:t>26/03/2024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36AF47-3DC1-408C-B61C-6412B37288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E2B30-1936-4E69-9167-4FB5C0CBB7E7}" type="datetimeFigureOut">
              <a:rPr lang="it-IT"/>
              <a:pPr>
                <a:defRPr/>
              </a:pPr>
              <a:t>26/03/2024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8FCFB-399F-4FB2-8487-7DD18AFFDD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029B86E-87FC-4212-B375-EB8FAC04FFBD}" type="datetimeFigureOut">
              <a:rPr lang="it-IT"/>
              <a:pPr>
                <a:defRPr/>
              </a:pPr>
              <a:t>26/03/2024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5D6852-F526-4BBF-9C6A-69C44F4F6E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4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sanmarinortv.sm/media/cache/resolve/fe_article_detail_full_big/uploads/img/photo/63/6378b47feffa9842653840.jpg" TargetMode="External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5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12" Type="http://schemas.openxmlformats.org/officeDocument/2006/relationships/image" Target="../media/image15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11" Type="http://schemas.openxmlformats.org/officeDocument/2006/relationships/image" Target="../media/image153.png"/><Relationship Id="rId5" Type="http://schemas.openxmlformats.org/officeDocument/2006/relationships/image" Target="../media/image147.png"/><Relationship Id="rId10" Type="http://schemas.openxmlformats.org/officeDocument/2006/relationships/image" Target="../media/image152.png"/><Relationship Id="rId4" Type="http://schemas.openxmlformats.org/officeDocument/2006/relationships/image" Target="../media/image146.png"/><Relationship Id="rId9" Type="http://schemas.openxmlformats.org/officeDocument/2006/relationships/image" Target="../media/image151.png"/><Relationship Id="rId14" Type="http://schemas.openxmlformats.org/officeDocument/2006/relationships/image" Target="../media/image156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4.png"/><Relationship Id="rId4" Type="http://schemas.openxmlformats.org/officeDocument/2006/relationships/image" Target="../media/image193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7.png"/><Relationship Id="rId4" Type="http://schemas.openxmlformats.org/officeDocument/2006/relationships/image" Target="../media/image196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1.png"/><Relationship Id="rId4" Type="http://schemas.openxmlformats.org/officeDocument/2006/relationships/image" Target="../media/image200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npage.it/sport/calcio/gasperini-interrompe-un-controllo-antidoping-a-sorpresa-e-insulta-lispettore-cosa-rischia/" TargetMode="Externa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3.jpeg"/><Relationship Id="rId4" Type="http://schemas.openxmlformats.org/officeDocument/2006/relationships/hyperlink" Target="https://sport.sky.it/calcio/serie-a/2021/09/28/gasperini-sentenza-insulti-ispettore-antidoping" TargetMode="Externa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6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io.ch/authors/116/michele-giraldi" TargetMode="Externa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pubblica.it/protagonisti/maria_sharapova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2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Meiryo"/>
            </a:endParaRPr>
          </a:p>
        </p:txBody>
      </p:sp>
      <p:pic>
        <p:nvPicPr>
          <p:cNvPr id="14339" name="Immagine 5" descr="Immagine che contiene cielo, arte, aria aperta&#10;&#10;Descrizione generata automaticamente"/>
          <p:cNvPicPr>
            <a:picLocks noChangeAspect="1"/>
          </p:cNvPicPr>
          <p:nvPr/>
        </p:nvPicPr>
        <p:blipFill>
          <a:blip r:embed="rId2"/>
          <a:srcRect t="20959" r="2" b="35306"/>
          <a:stretch>
            <a:fillRect/>
          </a:stretch>
        </p:blipFill>
        <p:spPr bwMode="auto">
          <a:xfrm>
            <a:off x="-1588" y="0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reeform: Shape 14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1084263" y="1290638"/>
            <a:ext cx="4657725" cy="420846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7" name="Freeform: Shape 16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1208088" y="1379538"/>
            <a:ext cx="4333875" cy="401796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19" name="Freeform: Shape 18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7720013" y="757238"/>
            <a:ext cx="2844800" cy="255587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1" name="Freeform: Shape 20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7581900" y="628650"/>
            <a:ext cx="3173413" cy="288607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3" name="Freeform: Shape 22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6164263" y="3576638"/>
            <a:ext cx="2686050" cy="2459037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5" name="Freeform: Shape 24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981700" y="3487738"/>
            <a:ext cx="3051175" cy="2741612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7" name="Freeform: Shape 26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300000" flipH="1">
            <a:off x="987425" y="1122363"/>
            <a:ext cx="4908550" cy="461327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4" name="CasellaDiTesto 3">
            <a:extLst>
              <a:ext uri="{FF2B5EF4-FFF2-40B4-BE49-F238E27FC236}"/>
            </a:extLst>
          </p:cNvPr>
          <p:cNvSpPr txBox="1"/>
          <p:nvPr/>
        </p:nvSpPr>
        <p:spPr>
          <a:xfrm>
            <a:off x="1516063" y="1871663"/>
            <a:ext cx="3797300" cy="2014537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fontAlgn="auto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IL DOPING IERI – OGGI - DOMANI</a:t>
            </a:r>
          </a:p>
        </p:txBody>
      </p:sp>
      <p:sp>
        <p:nvSpPr>
          <p:cNvPr id="5" name="CasellaDiTesto 4">
            <a:extLst>
              <a:ext uri="{FF2B5EF4-FFF2-40B4-BE49-F238E27FC236}"/>
            </a:extLst>
          </p:cNvPr>
          <p:cNvSpPr txBox="1"/>
          <p:nvPr/>
        </p:nvSpPr>
        <p:spPr>
          <a:xfrm>
            <a:off x="1879600" y="3998913"/>
            <a:ext cx="3068638" cy="738187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+mn-cs"/>
              </a:rPr>
              <a:t>Claudio MUCCIOLI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6113" y="842963"/>
            <a:ext cx="5705475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3702" name="Rectangle 6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69888" y="227013"/>
            <a:ext cx="168275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177">
                <a:latin typeface="+mn-lt"/>
                <a:cs typeface="+mn-cs"/>
              </a:rPr>
              <a:t>8 luglio 2019</a:t>
            </a:r>
            <a:r>
              <a:rPr lang="it-IT" altLang="it-IT" sz="1633">
                <a:latin typeface="+mn-lt"/>
                <a:cs typeface="+mn-cs"/>
              </a:rPr>
              <a:t> </a:t>
            </a:r>
          </a:p>
        </p:txBody>
      </p:sp>
      <p:sp>
        <p:nvSpPr>
          <p:cNvPr id="413703" name="Rectangl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69888" y="1427163"/>
            <a:ext cx="5256212" cy="3776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177" b="1" dirty="0">
                <a:latin typeface="+mn-lt"/>
                <a:cs typeface="+mn-cs"/>
              </a:rPr>
              <a:t>3,8 milioni di sostanze dopanti illecite e medicinali contraffatti </a:t>
            </a:r>
            <a:r>
              <a:rPr lang="it-IT" altLang="it-IT" sz="2177" dirty="0">
                <a:latin typeface="+mn-lt"/>
                <a:cs typeface="+mn-cs"/>
              </a:rPr>
              <a:t>sequestrati: integratori alimentari, farmaci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177" b="1" dirty="0">
                <a:latin typeface="+mn-lt"/>
                <a:cs typeface="+mn-cs"/>
              </a:rPr>
              <a:t>17 gruppi organizzati </a:t>
            </a:r>
            <a:r>
              <a:rPr lang="it-IT" altLang="it-IT" sz="2177" dirty="0">
                <a:latin typeface="+mn-lt"/>
                <a:cs typeface="+mn-cs"/>
              </a:rPr>
              <a:t>smantellati;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177" b="1" dirty="0">
                <a:latin typeface="+mn-lt"/>
                <a:cs typeface="+mn-cs"/>
              </a:rPr>
              <a:t>9 laboratori sotterranei </a:t>
            </a:r>
            <a:r>
              <a:rPr lang="it-IT" altLang="it-IT" sz="2177" dirty="0">
                <a:latin typeface="+mn-lt"/>
                <a:cs typeface="+mn-cs"/>
              </a:rPr>
              <a:t>interrotti;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177" b="1" dirty="0">
                <a:latin typeface="+mn-lt"/>
                <a:cs typeface="+mn-cs"/>
              </a:rPr>
              <a:t>234 sospetti arrestati</a:t>
            </a:r>
            <a:r>
              <a:rPr lang="it-IT" altLang="it-IT" sz="2177" dirty="0">
                <a:latin typeface="+mn-lt"/>
                <a:cs typeface="+mn-cs"/>
              </a:rPr>
              <a:t>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177" b="1" dirty="0">
                <a:latin typeface="+mn-lt"/>
                <a:cs typeface="+mn-cs"/>
              </a:rPr>
              <a:t>839 casi giudiziari aperti</a:t>
            </a:r>
            <a:r>
              <a:rPr lang="it-IT" altLang="it-IT" sz="2177" dirty="0">
                <a:latin typeface="+mn-lt"/>
                <a:cs typeface="+mn-cs"/>
              </a:rPr>
              <a:t>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altLang="it-IT" sz="2177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177" dirty="0">
                <a:latin typeface="+mn-lt"/>
                <a:cs typeface="+mn-cs"/>
              </a:rPr>
              <a:t>Quasi </a:t>
            </a:r>
            <a:r>
              <a:rPr lang="it-IT" altLang="it-IT" sz="2177" b="1" dirty="0">
                <a:latin typeface="+mn-lt"/>
                <a:cs typeface="+mn-cs"/>
              </a:rPr>
              <a:t>1 000 individui </a:t>
            </a:r>
            <a:r>
              <a:rPr lang="it-IT" altLang="it-IT" sz="2177" dirty="0">
                <a:latin typeface="+mn-lt"/>
                <a:cs typeface="+mn-cs"/>
              </a:rPr>
              <a:t>segnalati per la produzione, commercio o uso di sostanze dopanti </a:t>
            </a:r>
          </a:p>
        </p:txBody>
      </p:sp>
      <p:sp>
        <p:nvSpPr>
          <p:cNvPr id="25604" name="Text Box 8"/>
          <p:cNvSpPr txBox="1">
            <a:spLocks noChangeArrowheads="1"/>
          </p:cNvSpPr>
          <p:nvPr/>
        </p:nvSpPr>
        <p:spPr bwMode="auto">
          <a:xfrm>
            <a:off x="369888" y="742950"/>
            <a:ext cx="36957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3200" b="1">
                <a:latin typeface="Calibri" pitchFamily="34" charset="0"/>
              </a:rPr>
              <a:t>Operazione Viribus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6250" y="479425"/>
            <a:ext cx="11239500" cy="589915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2580" name="Immagine 3" descr="Immagine che contiene vestiti, aria aperta, cielo, persona&#10;&#10;Descrizione generata automaticamente"/>
          <p:cNvPicPr>
            <a:picLocks noChangeAspect="1"/>
          </p:cNvPicPr>
          <p:nvPr/>
        </p:nvPicPr>
        <p:blipFill>
          <a:blip r:embed="rId2"/>
          <a:srcRect t="4488" b="17734"/>
          <a:stretch>
            <a:fillRect/>
          </a:stretch>
        </p:blipFill>
        <p:spPr bwMode="auto">
          <a:xfrm>
            <a:off x="642938" y="642938"/>
            <a:ext cx="53721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1" name="Immagine 5" descr="Immagine che contiene vestiti, cielo, aria aperta, persona&#10;&#10;Descrizione generata automaticamente"/>
          <p:cNvPicPr>
            <a:picLocks noChangeAspect="1"/>
          </p:cNvPicPr>
          <p:nvPr/>
        </p:nvPicPr>
        <p:blipFill>
          <a:blip r:embed="rId3"/>
          <a:srcRect t="20746" b="1477"/>
          <a:stretch>
            <a:fillRect/>
          </a:stretch>
        </p:blipFill>
        <p:spPr bwMode="auto">
          <a:xfrm>
            <a:off x="6176963" y="642938"/>
            <a:ext cx="53721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256338" y="479425"/>
            <a:ext cx="5459412" cy="5899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3604" name="Immagine 3" descr="Immagine che contiene testo, Cartellone, vestiti, Annunci pubblicitari&#10;&#10;Descrizione generata automaticamente"/>
          <p:cNvPicPr>
            <a:picLocks noChangeAspect="1"/>
          </p:cNvPicPr>
          <p:nvPr/>
        </p:nvPicPr>
        <p:blipFill>
          <a:blip r:embed="rId2"/>
          <a:srcRect l="16663" r="14278" b="-2"/>
          <a:stretch>
            <a:fillRect/>
          </a:stretch>
        </p:blipFill>
        <p:spPr bwMode="auto">
          <a:xfrm>
            <a:off x="6421438" y="642938"/>
            <a:ext cx="5129212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6250" y="479425"/>
            <a:ext cx="5459413" cy="5899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3606" name="Immagine 2" descr="Immagine che contiene calzature, vestiti, terreno, arredo&#10;&#10;Descrizione generata automaticamente"/>
          <p:cNvPicPr>
            <a:picLocks noChangeAspect="1"/>
          </p:cNvPicPr>
          <p:nvPr/>
        </p:nvPicPr>
        <p:blipFill>
          <a:blip r:embed="rId3"/>
          <a:srcRect l="7997" r="22943" b="-2"/>
          <a:stretch>
            <a:fillRect/>
          </a:stretch>
        </p:blipFill>
        <p:spPr bwMode="auto">
          <a:xfrm>
            <a:off x="641350" y="642938"/>
            <a:ext cx="5129213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Immagine 3" descr="Immagine che contiene arredo, orologio, muro, lavagna&#10;&#10;Descrizione generata automaticament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51575" y="762000"/>
            <a:ext cx="558800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6" name="Immagine 2" descr="Immagine che contiene vestiti, persona, uomo, calzature&#10;&#10;Descrizione generata automaticament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100" y="762000"/>
            <a:ext cx="593090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6250" y="479425"/>
            <a:ext cx="11239500" cy="589915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5652" name="Immagine 3" descr="Immagine che contiene persona, vestiti, tiro con l'arco, sport&#10;&#10;Descrizione generata automaticamente"/>
          <p:cNvPicPr>
            <a:picLocks noChangeAspect="1"/>
          </p:cNvPicPr>
          <p:nvPr/>
        </p:nvPicPr>
        <p:blipFill>
          <a:blip r:embed="rId2"/>
          <a:srcRect l="19162" r="8516" b="-2"/>
          <a:stretch>
            <a:fillRect/>
          </a:stretch>
        </p:blipFill>
        <p:spPr bwMode="auto">
          <a:xfrm>
            <a:off x="642938" y="642938"/>
            <a:ext cx="53721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53" name="Immagine 2" descr="Immagine che contiene testo, aria aperta, vestiti, persona&#10;&#10;Descrizione generata automaticamente"/>
          <p:cNvPicPr>
            <a:picLocks noChangeAspect="1"/>
          </p:cNvPicPr>
          <p:nvPr/>
        </p:nvPicPr>
        <p:blipFill>
          <a:blip r:embed="rId3"/>
          <a:srcRect t="22221"/>
          <a:stretch>
            <a:fillRect/>
          </a:stretch>
        </p:blipFill>
        <p:spPr bwMode="auto">
          <a:xfrm>
            <a:off x="6176963" y="642938"/>
            <a:ext cx="53721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6250" y="479425"/>
            <a:ext cx="11239500" cy="589915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6676" name="Immagine 2" descr="Immagine che contiene atletica leggera, Sport, Impianto sportivo, persona&#10;&#10;Descrizione generata automaticamente"/>
          <p:cNvPicPr>
            <a:picLocks noChangeAspect="1"/>
          </p:cNvPicPr>
          <p:nvPr/>
        </p:nvPicPr>
        <p:blipFill>
          <a:blip r:embed="rId2"/>
          <a:srcRect t="10822" b="11401"/>
          <a:stretch>
            <a:fillRect/>
          </a:stretch>
        </p:blipFill>
        <p:spPr bwMode="auto">
          <a:xfrm>
            <a:off x="642938" y="642938"/>
            <a:ext cx="53721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7" name="Immagine 4" descr="Immagine che contiene persona, vestiti, uomo, edificio&#10;&#10;Descrizione generata automaticamente"/>
          <p:cNvPicPr>
            <a:picLocks noChangeAspect="1"/>
          </p:cNvPicPr>
          <p:nvPr/>
        </p:nvPicPr>
        <p:blipFill>
          <a:blip r:embed="rId3"/>
          <a:srcRect t="22221"/>
          <a:stretch>
            <a:fillRect/>
          </a:stretch>
        </p:blipFill>
        <p:spPr bwMode="auto">
          <a:xfrm>
            <a:off x="6176963" y="642938"/>
            <a:ext cx="53721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6250" y="479425"/>
            <a:ext cx="11239500" cy="589915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7700" name="Immagine 3" descr="Immagine che contiene sport, persona, vestiti, Uniforme sportiva&#10;&#10;Descrizione generata automaticamente"/>
          <p:cNvPicPr>
            <a:picLocks noChangeAspect="1"/>
          </p:cNvPicPr>
          <p:nvPr/>
        </p:nvPicPr>
        <p:blipFill>
          <a:blip r:embed="rId2"/>
          <a:srcRect t="4990" b="17232"/>
          <a:stretch>
            <a:fillRect/>
          </a:stretch>
        </p:blipFill>
        <p:spPr bwMode="auto">
          <a:xfrm>
            <a:off x="642938" y="642938"/>
            <a:ext cx="53721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1" name="Immagine 2" descr="Immagine che contiene persona, vestiti, Impianto sportivo, uomo&#10;&#10;Descrizione generata automaticamente"/>
          <p:cNvPicPr>
            <a:picLocks noChangeAspect="1"/>
          </p:cNvPicPr>
          <p:nvPr/>
        </p:nvPicPr>
        <p:blipFill>
          <a:blip r:embed="rId3"/>
          <a:srcRect t="6554" b="15669"/>
          <a:stretch>
            <a:fillRect/>
          </a:stretch>
        </p:blipFill>
        <p:spPr bwMode="auto">
          <a:xfrm>
            <a:off x="6176963" y="642938"/>
            <a:ext cx="53721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Immagine 3" descr="Immagine che contiene persona, Bottiglia di plastica, Soluzione, bevanda&#10;&#10;Descrizione generata automaticament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reeform 12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V="1">
            <a:off x="1622425" y="5181600"/>
            <a:ext cx="9164638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404040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Rettangolo 1"/>
          <p:cNvSpPr/>
          <p:nvPr/>
        </p:nvSpPr>
        <p:spPr>
          <a:xfrm>
            <a:off x="1771650" y="5254625"/>
            <a:ext cx="8867775" cy="7747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fontAlgn="auto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Urine Sample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59747" name="Immagine 2" descr="Immagine che contiene persona, vestiti, Viso umano, Biglietto Post-it&#10;&#10;Descrizione generata automaticamente"/>
          <p:cNvPicPr>
            <a:picLocks noChangeAspect="1"/>
          </p:cNvPicPr>
          <p:nvPr/>
        </p:nvPicPr>
        <p:blipFill>
          <a:blip r:embed="rId2"/>
          <a:srcRect r="1472" b="2"/>
          <a:stretch>
            <a:fillRect/>
          </a:stretch>
        </p:blipFill>
        <p:spPr bwMode="auto">
          <a:xfrm>
            <a:off x="5622925" y="0"/>
            <a:ext cx="6569075" cy="375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8" name="Immagine 4" descr="Immagine che contiene persona, vestiti, unghia/chiodo, dito&#10;&#10;Descrizione generata automaticamente"/>
          <p:cNvPicPr>
            <a:picLocks noChangeAspect="1"/>
          </p:cNvPicPr>
          <p:nvPr/>
        </p:nvPicPr>
        <p:blipFill>
          <a:blip r:embed="rId3"/>
          <a:srcRect t="28992" b="5089"/>
          <a:stretch>
            <a:fillRect/>
          </a:stretch>
        </p:blipFill>
        <p:spPr bwMode="auto">
          <a:xfrm>
            <a:off x="4181475" y="3887788"/>
            <a:ext cx="8010525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9" name="Immagine 3" descr="Immagine che contiene interno, muro, pavimento, lavandino&#10;&#10;Descrizione generata automaticamente"/>
          <p:cNvPicPr>
            <a:picLocks noChangeAspect="1"/>
          </p:cNvPicPr>
          <p:nvPr/>
        </p:nvPicPr>
        <p:blipFill>
          <a:blip r:embed="rId4"/>
          <a:srcRect t="14270" r="-2" b="17177"/>
          <a:stretch>
            <a:fillRect/>
          </a:stretch>
        </p:blipFill>
        <p:spPr bwMode="auto">
          <a:xfrm>
            <a:off x="0" y="0"/>
            <a:ext cx="7502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62675" y="995363"/>
            <a:ext cx="5791200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Immagine 3" descr="Immagine che contiene testo, Viso umano, uomo, persona&#10;&#10;Descrizione generata automaticament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00850" y="311150"/>
            <a:ext cx="4810125" cy="623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4" name="Immagine 2" descr="Immagine che contiene interno, muro, arredo, sedia&#10;&#10;Descrizione generata automaticament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9150" y="36513"/>
            <a:ext cx="4883150" cy="651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magine 2" descr="Doping: vasta operazione tra Italia e San Marino, arrestato sammarinese">
            <a:hlinkClick r:id="rId2" tooltip="&quot;&quot;"/>
          </p:cNvPr>
          <p:cNvPicPr>
            <a:picLocks noChangeAspect="1" noChangeArrowheads="1"/>
          </p:cNvPicPr>
          <p:nvPr/>
        </p:nvPicPr>
        <p:blipFill>
          <a:blip r:embed="rId3"/>
          <a:srcRect t="6306"/>
          <a:stretch>
            <a:fillRect/>
          </a:stretch>
        </p:blipFill>
        <p:spPr bwMode="auto">
          <a:xfrm>
            <a:off x="1866900" y="1992313"/>
            <a:ext cx="84582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8" name="Rectangle 2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1855788" y="161925"/>
            <a:ext cx="8459787" cy="161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68587" tIns="34293" rIns="68587" bIns="76184" anchor="ctr">
            <a:spAutoFit/>
          </a:bodyPr>
          <a:lstStyle>
            <a:lvl1pPr defTabSz="755650">
              <a:defRPr>
                <a:solidFill>
                  <a:schemeClr val="bg1"/>
                </a:solidFill>
                <a:latin typeface="DejaVu Sans" pitchFamily="34" charset="0"/>
                <a:cs typeface="Segoe UI" panose="020B0502040204020203" pitchFamily="34" charset="0"/>
              </a:defRPr>
            </a:lvl1pPr>
            <a:lvl2pPr defTabSz="755650">
              <a:defRPr>
                <a:solidFill>
                  <a:schemeClr val="bg1"/>
                </a:solidFill>
                <a:latin typeface="DejaVu Sans" pitchFamily="34" charset="0"/>
                <a:cs typeface="Segoe UI" panose="020B0502040204020203" pitchFamily="34" charset="0"/>
              </a:defRPr>
            </a:lvl2pPr>
            <a:lvl3pPr defTabSz="755650">
              <a:defRPr>
                <a:solidFill>
                  <a:schemeClr val="bg1"/>
                </a:solidFill>
                <a:latin typeface="DejaVu Sans" pitchFamily="34" charset="0"/>
                <a:cs typeface="Segoe UI" panose="020B0502040204020203" pitchFamily="34" charset="0"/>
              </a:defRPr>
            </a:lvl3pPr>
            <a:lvl4pPr defTabSz="755650">
              <a:defRPr>
                <a:solidFill>
                  <a:schemeClr val="bg1"/>
                </a:solidFill>
                <a:latin typeface="DejaVu Sans" pitchFamily="34" charset="0"/>
                <a:cs typeface="Segoe UI" panose="020B0502040204020203" pitchFamily="34" charset="0"/>
              </a:defRPr>
            </a:lvl4pPr>
            <a:lvl5pPr defTabSz="755650">
              <a:defRPr>
                <a:solidFill>
                  <a:schemeClr val="bg1"/>
                </a:solidFill>
                <a:latin typeface="DejaVu Sans" pitchFamily="34" charset="0"/>
                <a:cs typeface="Segoe UI" panose="020B0502040204020203" pitchFamily="34" charset="0"/>
              </a:defRPr>
            </a:lvl5pPr>
            <a:lvl6pPr marL="25146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DejaVu Sans" pitchFamily="34" charset="0"/>
                <a:cs typeface="Segoe UI" panose="020B0502040204020203" pitchFamily="34" charset="0"/>
              </a:defRPr>
            </a:lvl6pPr>
            <a:lvl7pPr marL="29718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DejaVu Sans" pitchFamily="34" charset="0"/>
                <a:cs typeface="Segoe UI" panose="020B0502040204020203" pitchFamily="34" charset="0"/>
              </a:defRPr>
            </a:lvl7pPr>
            <a:lvl8pPr marL="34290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DejaVu Sans" pitchFamily="34" charset="0"/>
                <a:cs typeface="Segoe UI" panose="020B0502040204020203" pitchFamily="34" charset="0"/>
              </a:defRPr>
            </a:lvl8pPr>
            <a:lvl9pPr marL="3886200" indent="-228600" defTabSz="7556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DejaVu Sans" pitchFamily="34" charset="0"/>
                <a:cs typeface="Segoe UI" panose="020B0502040204020203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177" b="1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Doping: vasta operazione tra Italia e San Marino, arrestato sammarinese</a:t>
            </a:r>
            <a:endParaRPr lang="it-IT" altLang="it-IT" sz="2177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54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Trovato in possesso di grossi quantitativi di nandrolone, anabolizzanti, testosterone, ormone della crescita e altre varie tipologie di sostanze anabolizzanti</a:t>
            </a:r>
            <a:endParaRPr lang="it-IT" altLang="it-IT" sz="254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Freeform 6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141788" y="611188"/>
            <a:ext cx="760412" cy="5710237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4" name="Freeform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4144963" y="342900"/>
            <a:ext cx="482600" cy="552132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3175" y="339725"/>
            <a:ext cx="4630738" cy="5265738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2822" name="Immagine 4" descr="Immagine che contiene testo, termometro&#10;&#10;Descrizione generata automaticament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6288" y="984250"/>
            <a:ext cx="3065462" cy="399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reeform: Shape 1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02200" y="1071563"/>
            <a:ext cx="7289800" cy="5241925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2824" name="Immagine 2" descr="Immagine che contiene scatola, contenitore, persona, cartone&#10;&#10;Descrizione generata automaticament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5138" y="2005013"/>
            <a:ext cx="6021387" cy="338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65838" y="1185863"/>
            <a:ext cx="5934075" cy="386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2" name="Immagine 3" descr="Immagine che contiene persona, Attrezzature mediche, dito, unghia/chiodo&#10;&#10;Descrizione generata automaticament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185863"/>
            <a:ext cx="6069013" cy="387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>
            <a:extLst>
              <a:ext uri="{FF2B5EF4-FFF2-40B4-BE49-F238E27FC236}"/>
            </a:extLst>
          </p:cNvPr>
          <p:cNvSpPr/>
          <p:nvPr/>
        </p:nvSpPr>
        <p:spPr>
          <a:xfrm>
            <a:off x="1771650" y="5254625"/>
            <a:ext cx="8867775" cy="7747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 fontAlgn="auto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4000" b="1" dirty="0">
                <a:latin typeface="+mj-lt"/>
                <a:ea typeface="+mj-ea"/>
                <a:cs typeface="+mj-cs"/>
              </a:rPr>
              <a:t>Blood Sample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Immagin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050" y="457200"/>
            <a:ext cx="106299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>
            <a:extLst>
              <a:ext uri="{FF2B5EF4-FFF2-40B4-BE49-F238E27FC236}"/>
            </a:extLst>
          </p:cNvPr>
          <p:cNvSpPr/>
          <p:nvPr/>
        </p:nvSpPr>
        <p:spPr>
          <a:xfrm>
            <a:off x="4565650" y="5864225"/>
            <a:ext cx="3205163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I casi più noti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Immagine 2" descr="Immagine che contiene testo, vestiti, Viso umano, persona&#10;&#10;Descrizione generata automaticamente"/>
          <p:cNvPicPr>
            <a:picLocks noChangeAspect="1"/>
          </p:cNvPicPr>
          <p:nvPr/>
        </p:nvPicPr>
        <p:blipFill>
          <a:blip r:embed="rId2"/>
          <a:srcRect t="4240" b="56232"/>
          <a:stretch>
            <a:fillRect/>
          </a:stretch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WordArt 1"/>
          <p:cNvSpPr>
            <a:spLocks noChangeArrowheads="1" noChangeShapeType="1" noTextEdit="1"/>
          </p:cNvSpPr>
          <p:nvPr/>
        </p:nvSpPr>
        <p:spPr bwMode="auto">
          <a:xfrm>
            <a:off x="2208213" y="404813"/>
            <a:ext cx="7920037" cy="59039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199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all'intervista dell'allenatore della</a:t>
            </a:r>
          </a:p>
          <a:p>
            <a:pPr algn="ctr"/>
            <a:r>
              <a:rPr lang="it-IT" sz="199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squadra femminile di nuoto</a:t>
            </a:r>
          </a:p>
          <a:p>
            <a:pPr algn="ctr"/>
            <a:r>
              <a:rPr lang="it-IT" sz="199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della ex DDR,</a:t>
            </a:r>
          </a:p>
          <a:p>
            <a:pPr algn="ctr"/>
            <a:r>
              <a:rPr lang="it-IT" sz="199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non le sembra che le sue atlete</a:t>
            </a:r>
          </a:p>
          <a:p>
            <a:pPr algn="ctr"/>
            <a:r>
              <a:rPr lang="it-IT" sz="199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abbiano una voce un pò mascolina?</a:t>
            </a:r>
          </a:p>
          <a:p>
            <a:pPr algn="ctr"/>
            <a:r>
              <a:rPr lang="it-IT" sz="199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siamo venuti qui per nuotare</a:t>
            </a:r>
          </a:p>
          <a:p>
            <a:pPr algn="ctr"/>
            <a:r>
              <a:rPr lang="it-IT" sz="199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non per cantare.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1" name="Immagine 3"/>
          <p:cNvPicPr>
            <a:picLocks noChangeAspect="1"/>
          </p:cNvPicPr>
          <p:nvPr/>
        </p:nvPicPr>
        <p:blipFill>
          <a:blip r:embed="rId2"/>
          <a:srcRect r="2238" b="2"/>
          <a:stretch>
            <a:fillRect/>
          </a:stretch>
        </p:blipFill>
        <p:spPr bwMode="auto">
          <a:xfrm>
            <a:off x="642938" y="598488"/>
            <a:ext cx="1091565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5" name="Immagine 2" descr="Immagine che contiene testo, schermata, menu, numero&#10;&#10;Descrizione generata automaticament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94125" y="85725"/>
            <a:ext cx="4649788" cy="653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86050" y="1485900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434" name="Group 2"/>
          <p:cNvGraphicFramePr>
            <a:graphicFrameLocks noGrp="1"/>
          </p:cNvGraphicFramePr>
          <p:nvPr/>
        </p:nvGraphicFramePr>
        <p:xfrm>
          <a:off x="1701800" y="260350"/>
          <a:ext cx="8720138" cy="6357938"/>
        </p:xfrm>
        <a:graphic>
          <a:graphicData uri="http://schemas.openxmlformats.org/drawingml/2006/table">
            <a:tbl>
              <a:tblPr/>
              <a:tblGrid>
                <a:gridCol w="971550"/>
                <a:gridCol w="561975"/>
                <a:gridCol w="1266825"/>
                <a:gridCol w="561975"/>
                <a:gridCol w="1428750"/>
                <a:gridCol w="561975"/>
                <a:gridCol w="1414463"/>
                <a:gridCol w="561975"/>
                <a:gridCol w="1390650"/>
              </a:tblGrid>
              <a:tr h="496888">
                <a:tc gridSpan="9"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Garamond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NUOTO FEMMINILE</a:t>
                      </a:r>
                    </a:p>
                  </a:txBody>
                  <a:tcPr marL="81720" marR="81720" marT="65987" marB="424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E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98463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81720" marR="81720" marT="42480" marB="424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Moskvà 1980</a:t>
                      </a:r>
                    </a:p>
                  </a:txBody>
                  <a:tcPr marL="81720" marR="81720" marT="42480" marB="424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Los Angeles 1984</a:t>
                      </a:r>
                    </a:p>
                  </a:txBody>
                  <a:tcPr marL="81720" marR="81720" marT="42480" marB="424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Seoul 1988</a:t>
                      </a:r>
                    </a:p>
                  </a:txBody>
                  <a:tcPr marL="81720" marR="81720" marT="42480" marB="424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Barcelona 1992</a:t>
                      </a:r>
                    </a:p>
                  </a:txBody>
                  <a:tcPr marL="81720" marR="81720" marT="42480" marB="424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7465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50 s.l.</a:t>
                      </a:r>
                    </a:p>
                  </a:txBody>
                  <a:tcPr marL="81720" marR="81720" marT="42480" marB="424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81720" marR="81720" marT="72756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93000"/>
                        </a:lnSpc>
                        <a:spcBef>
                          <a:spcPts val="4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it-IT" alt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81720" marR="81720" marT="72756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K. OTTO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YANG W.Y.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9275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100 s.l.</a:t>
                      </a:r>
                    </a:p>
                  </a:txBody>
                  <a:tcPr marL="81720" marR="81720" marT="42480" marB="424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B. KRAUSE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  <a:b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</a:b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N. HOGSHEAD</a:t>
                      </a:r>
                      <a:b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</a:b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C. STEINSEIFER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K. OTTO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ZHUANG Y.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200 s.l.</a:t>
                      </a:r>
                    </a:p>
                  </a:txBody>
                  <a:tcPr marL="81720" marR="81720" marT="42480" marB="424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B. KRAUSE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M. WAYTE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H. FRIEDRICH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N. HAISLETT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400 s.l.</a:t>
                      </a:r>
                    </a:p>
                  </a:txBody>
                  <a:tcPr marL="81720" marR="81720" marT="42480" marB="424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I. DIERS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T. COHEN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J. EVANS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D. HASE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800 s.l.</a:t>
                      </a:r>
                    </a:p>
                  </a:txBody>
                  <a:tcPr marL="81720" marR="81720" marT="42480" marB="424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M. FORD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T. COHEN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J. EVANS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J. EVANS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100 dorso</a:t>
                      </a:r>
                    </a:p>
                  </a:txBody>
                  <a:tcPr marL="81720" marR="81720" marT="42480" marB="424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R. REINISCH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T. ANDREWS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K. OTTO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K. EGERSZEGI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200 dorso</a:t>
                      </a:r>
                    </a:p>
                  </a:txBody>
                  <a:tcPr marL="81720" marR="81720" marT="42480" marB="424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R. REINISCH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J. DE ROVER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K. EGERSZEGI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K. EGERSZEGI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100 rana</a:t>
                      </a:r>
                    </a:p>
                  </a:txBody>
                  <a:tcPr marL="81720" marR="81720" marT="42480" marB="424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U. GEWENIGER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P. VAN STAVEREN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T. DANGALAKOVA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E. RUDKOVSKAIA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200 rana</a:t>
                      </a:r>
                    </a:p>
                  </a:txBody>
                  <a:tcPr marL="81720" marR="81720" marT="42480" marB="424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L. KACHUSHITE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A. OTTENBRITE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H. FRIEDRICH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K. IWASAKI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100 farf.</a:t>
                      </a:r>
                    </a:p>
                  </a:txBody>
                  <a:tcPr marL="81720" marR="81720" marT="42480" marB="424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C. METSCHUCK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M. MEAGHER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K. OTTO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QUIAN H.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200 farf.</a:t>
                      </a:r>
                    </a:p>
                  </a:txBody>
                  <a:tcPr marL="81720" marR="81720" marT="42480" marB="424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I. GEISSLER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M. MEAGHER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K. NORD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S. SANDERS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200 misti</a:t>
                      </a:r>
                    </a:p>
                  </a:txBody>
                  <a:tcPr marL="81720" marR="81720" marT="42480" marB="424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-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T. CAULKINS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D. HUNGER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LIN L.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3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400 misti</a:t>
                      </a:r>
                    </a:p>
                  </a:txBody>
                  <a:tcPr marL="81720" marR="81720" marT="42480" marB="424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P. SCHNEIDER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T. CAULKINS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J. EVANS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K. EGERSZEGI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5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4x100 s.l.</a:t>
                      </a:r>
                    </a:p>
                  </a:txBody>
                  <a:tcPr marL="81720" marR="81720" marT="42480" marB="424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D.D.R.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U.S.A.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D.D.R.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U.S.A.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4x100 mi.</a:t>
                      </a:r>
                    </a:p>
                  </a:txBody>
                  <a:tcPr marL="81720" marR="81720" marT="42480" marB="4248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D.D.R.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U.S.A.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D.D.R.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  </a:t>
                      </a:r>
                      <a:r>
                        <a:rPr kumimoji="0" lang="it-IT" altLang="it-IT" sz="7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    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49263" rtl="0" eaLnBrk="1" fontAlgn="base" latinLnBrk="0" hangingPunct="1">
                        <a:lnSpc>
                          <a:spcPct val="102000"/>
                        </a:lnSpc>
                        <a:spcBef>
                          <a:spcPts val="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it-IT" altLang="it-IT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Arial Unicode MS" pitchFamily="34" charset="-128"/>
                          <a:cs typeface="Arial Unicode MS" pitchFamily="34" charset="-128"/>
                        </a:rPr>
                        <a:t>U.S.A.</a:t>
                      </a:r>
                    </a:p>
                  </a:txBody>
                  <a:tcPr marL="81720" marR="81720" marT="42480" marB="4248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1149" name="Picture 14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2725" y="2081213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50" name="Picture 14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10538" y="2081213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51" name="Picture 14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5050" y="2295525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52" name="Picture 1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2295525"/>
            <a:ext cx="2111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53" name="Picture 1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2725" y="2295525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54" name="Picture 14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10538" y="2295525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55" name="Picture 14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5050" y="2632075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56" name="Picture 1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2632075"/>
            <a:ext cx="2111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57" name="Picture 14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2725" y="2632075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58" name="Picture 1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10538" y="2632075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59" name="Picture 15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5050" y="2846388"/>
            <a:ext cx="209550" cy="12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60" name="Picture 1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2846388"/>
            <a:ext cx="211138" cy="12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61" name="Picture 1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62725" y="2846388"/>
            <a:ext cx="209550" cy="12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62" name="Picture 15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10538" y="2846388"/>
            <a:ext cx="209550" cy="12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63" name="Picture 15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5050" y="3060700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64" name="Picture 1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3060700"/>
            <a:ext cx="2111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65" name="Picture 1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62725" y="3060700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66" name="Picture 1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10538" y="3060700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67" name="Picture 15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5050" y="3275013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68" name="Picture 1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3275013"/>
            <a:ext cx="2111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69" name="Picture 16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2725" y="3275013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70" name="Picture 16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10538" y="3275013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71" name="Picture 16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5050" y="3489325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72" name="Picture 16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3800" y="3489325"/>
            <a:ext cx="2111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73" name="Picture 16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62725" y="3489325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74" name="Picture 16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10538" y="3489325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75" name="Picture 16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5050" y="3703638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76" name="Picture 168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3800" y="3703638"/>
            <a:ext cx="2111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77" name="Picture 169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562725" y="3703638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78" name="Picture 170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110538" y="3703638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79" name="Picture 17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575050" y="3917950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80" name="Picture 17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003800" y="3917950"/>
            <a:ext cx="2111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81" name="Picture 17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2725" y="3917950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82" name="Picture 174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110538" y="3917950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83" name="Picture 17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5050" y="4133850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84" name="Picture 17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4133850"/>
            <a:ext cx="2111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85" name="Picture 17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2725" y="4133850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86" name="Picture 17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10538" y="4133850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87" name="Picture 17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5050" y="4346575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88" name="Picture 1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4346575"/>
            <a:ext cx="2111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89" name="Picture 18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2725" y="4346575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90" name="Picture 1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10538" y="4346575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91" name="Picture 1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4560888"/>
            <a:ext cx="2111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92" name="Picture 18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2725" y="4560888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93" name="Picture 18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10538" y="4560888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94" name="Picture 18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5050" y="4775200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95" name="Picture 18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4775200"/>
            <a:ext cx="2111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96" name="Picture 18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62725" y="4775200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97" name="Picture 18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110538" y="4775200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98" name="Picture 19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5050" y="4989513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199" name="Picture 19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4989513"/>
            <a:ext cx="2111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200" name="Picture 19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2725" y="4989513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201" name="Picture 1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10538" y="4989513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202" name="Picture 19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5050" y="5203825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203" name="Picture 19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5203825"/>
            <a:ext cx="211138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204" name="Picture 19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2725" y="5203825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205" name="Picture 19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10538" y="5203825"/>
            <a:ext cx="209550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3" descr="La staffetta femminile della DDR (Katrin Krabbe è l&amp;#039;ultima a destra) dopo aver vinto la finale della 4x100m agli europei di Gateshead (Gran Bretagna), il 5 agosto 1989 (Bundesarchiv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9288" y="188913"/>
            <a:ext cx="8281987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58" name="Picture 5" descr="Artikelbil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7350" y="3860800"/>
            <a:ext cx="6048375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AutoShape 7" descr="Risultati immagini per atleti ddr doping"/>
          <p:cNvSpPr>
            <a:spLocks noChangeAspect="1" noChangeArrowheads="1"/>
          </p:cNvSpPr>
          <p:nvPr/>
        </p:nvSpPr>
        <p:spPr bwMode="auto">
          <a:xfrm>
            <a:off x="3819525" y="2147888"/>
            <a:ext cx="455295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74082" name="AutoShape 9" descr="Risultati immagini per atleti ddr doping"/>
          <p:cNvSpPr>
            <a:spLocks noChangeAspect="1" noChangeArrowheads="1"/>
          </p:cNvSpPr>
          <p:nvPr/>
        </p:nvSpPr>
        <p:spPr bwMode="auto">
          <a:xfrm>
            <a:off x="3819525" y="2147888"/>
            <a:ext cx="4552950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sp>
        <p:nvSpPr>
          <p:cNvPr id="174083" name="AutoShape 11" descr="&quot;Noi, dopati senza scelta&quot;: dieci anni fa la Germania fece i conti col doping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it-IT">
              <a:latin typeface="Calibri" pitchFamily="34" charset="0"/>
            </a:endParaRPr>
          </a:p>
        </p:txBody>
      </p:sp>
      <p:pic>
        <p:nvPicPr>
          <p:cNvPr id="174084" name="Picture 13" descr="Risultati immagini per atleti ddr dopi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813" y="188913"/>
            <a:ext cx="7767637" cy="427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5" name="Text Box 14"/>
          <p:cNvSpPr txBox="1">
            <a:spLocks noChangeArrowheads="1"/>
          </p:cNvSpPr>
          <p:nvPr/>
        </p:nvSpPr>
        <p:spPr bwMode="auto">
          <a:xfrm>
            <a:off x="1844675" y="4633913"/>
            <a:ext cx="85026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altLang="it-IT" sz="4000" b="1">
                <a:latin typeface="Calibri" pitchFamily="34" charset="0"/>
              </a:rPr>
              <a:t>11 olimpiadi 519 medaglie di 192 oro</a:t>
            </a:r>
          </a:p>
          <a:p>
            <a:pPr>
              <a:spcBef>
                <a:spcPct val="50000"/>
              </a:spcBef>
            </a:pPr>
            <a:r>
              <a:rPr lang="it-IT" altLang="it-IT" sz="4000" b="1">
                <a:latin typeface="Calibri" pitchFamily="34" charset="0"/>
              </a:rPr>
              <a:t>100.000 atleti (turinabol)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Immagine 2" descr="Immagine che contiene testo, poster, Carattere, Elementi grafici&#10;&#10;Descrizione generata automaticamen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813" y="2168525"/>
            <a:ext cx="3476625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Immagin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6863" y="2074863"/>
            <a:ext cx="3616325" cy="111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tangolo 7">
            <a:extLst>
              <a:ext uri="{FF2B5EF4-FFF2-40B4-BE49-F238E27FC236}"/>
            </a:extLst>
          </p:cNvPr>
          <p:cNvSpPr/>
          <p:nvPr/>
        </p:nvSpPr>
        <p:spPr>
          <a:xfrm>
            <a:off x="1784350" y="358775"/>
            <a:ext cx="8428038" cy="1195388"/>
          </a:xfrm>
          <a:prstGeom prst="rect">
            <a:avLst/>
          </a:prstGeom>
          <a:noFill/>
        </p:spPr>
        <p:txBody>
          <a:bodyPr lIns="68587" tIns="34293" rIns="68587" bIns="34293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66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ejaVu Sans" pitchFamily="32" charset="0"/>
                <a:cs typeface="+mn-cs"/>
              </a:rPr>
              <a:t>WADA – Intelligence &amp; </a:t>
            </a:r>
            <a:r>
              <a:rPr lang="it-IT" sz="3266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ejaVu Sans" pitchFamily="32" charset="0"/>
                <a:cs typeface="+mn-cs"/>
              </a:rPr>
              <a:t>Investigations</a:t>
            </a:r>
            <a:endParaRPr lang="it-IT" sz="3266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ejaVu Sans" pitchFamily="32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5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ejaVu Sans" pitchFamily="32" charset="0"/>
                <a:cs typeface="+mn-cs"/>
              </a:rPr>
              <a:t>  </a:t>
            </a:r>
            <a:r>
              <a:rPr lang="it-IT" sz="405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ejaVu Sans" pitchFamily="32" charset="0"/>
                <a:cs typeface="+mn-cs"/>
              </a:rPr>
              <a:t>European</a:t>
            </a:r>
            <a:r>
              <a:rPr lang="it-IT" sz="405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ejaVu Sans" pitchFamily="32" charset="0"/>
                <a:cs typeface="+mn-cs"/>
              </a:rPr>
              <a:t> Project</a:t>
            </a:r>
          </a:p>
        </p:txBody>
      </p:sp>
      <p:pic>
        <p:nvPicPr>
          <p:cNvPr id="27652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83375" y="3856038"/>
            <a:ext cx="3459163" cy="13398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5" name="Immagine 2" descr="Immagine che contiene testo, Cartellone, Viso umano, uomo&#10;&#10;Descrizione generata automaticamente"/>
          <p:cNvPicPr>
            <a:picLocks noChangeAspect="1"/>
          </p:cNvPicPr>
          <p:nvPr/>
        </p:nvPicPr>
        <p:blipFill>
          <a:blip r:embed="rId2"/>
          <a:srcRect t="20319" r="2" b="40067"/>
          <a:stretch>
            <a:fillRect/>
          </a:stretch>
        </p:blipFill>
        <p:spPr bwMode="auto">
          <a:xfrm>
            <a:off x="746125" y="492125"/>
            <a:ext cx="10721975" cy="566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/>
            </a:extLst>
          </p:cNvPr>
          <p:cNvSpPr txBox="1"/>
          <p:nvPr/>
        </p:nvSpPr>
        <p:spPr>
          <a:xfrm>
            <a:off x="3128963" y="284163"/>
            <a:ext cx="6097587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“La gara più sporca della storia”: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kern="18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 100 metri che cambiarono il mondo dell’atletica</a:t>
            </a:r>
            <a:endParaRPr lang="it-IT" sz="1050" dirty="0"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176130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35300" y="1165225"/>
            <a:ext cx="6121400" cy="34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>
            <a:extLst>
              <a:ext uri="{FF2B5EF4-FFF2-40B4-BE49-F238E27FC236}"/>
            </a:extLst>
          </p:cNvPr>
          <p:cNvSpPr txBox="1"/>
          <p:nvPr/>
        </p:nvSpPr>
        <p:spPr>
          <a:xfrm>
            <a:off x="509588" y="4819650"/>
            <a:ext cx="11498262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400" b="1" i="1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Il 24 settembre 1988 Ben Johnson dominò la gara più attesa delle Olimpiadi di Seul, ma la sua positività al test antidoping scoperchiò uno dei più grandi scandali nella storia dello sport.</a:t>
            </a:r>
            <a:endParaRPr lang="it-IT" sz="1600" dirty="0"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i="1" kern="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+mn-cs"/>
              </a:rPr>
              <a:t>“gara più sporca della storia”</a:t>
            </a:r>
            <a:r>
              <a:rPr lang="it-IT" kern="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così definita dal giornalista scozzese Richard Moore giacché sei degli otto partecipanti alla finale di Seul hanno avuto nella loro carriera problemi con il doping, compreso lo stesso Lewis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Immagine 5" descr="Immagine che contiene persona, sport, Uniforme sportiva, Viso umano&#10;&#10;Descrizione generata automaticament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9775" y="1209675"/>
            <a:ext cx="7351713" cy="379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54" name="CasellaDiTesto 10"/>
          <p:cNvSpPr txBox="1">
            <a:spLocks noChangeArrowheads="1"/>
          </p:cNvSpPr>
          <p:nvPr/>
        </p:nvSpPr>
        <p:spPr bwMode="auto">
          <a:xfrm>
            <a:off x="7985125" y="5648325"/>
            <a:ext cx="3252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alibri" pitchFamily="34" charset="0"/>
              </a:rPr>
              <a:t>Andreas Krieger  - Heidi Krieger.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Immagine 3" descr="Immagine che contiene persona, calcio/football americano, calcio, attrezzature sportive&#10;&#10;Descrizione generata automaticamente"/>
          <p:cNvPicPr>
            <a:picLocks noChangeAspect="1"/>
          </p:cNvPicPr>
          <p:nvPr/>
        </p:nvPicPr>
        <p:blipFill>
          <a:blip r:embed="rId2"/>
          <a:srcRect t="10562" b="6914"/>
          <a:stretch>
            <a:fillRect/>
          </a:stretch>
        </p:blipFill>
        <p:spPr bwMode="auto">
          <a:xfrm>
            <a:off x="1366838" y="433388"/>
            <a:ext cx="9458325" cy="585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Immagine 2" descr="Immagine che contiene persona, aria aperta, Ruota di bicicletta, ciclismo&#10;&#10;Descrizione generata automaticamente"/>
          <p:cNvPicPr>
            <a:picLocks noChangeAspect="1"/>
          </p:cNvPicPr>
          <p:nvPr/>
        </p:nvPicPr>
        <p:blipFill>
          <a:blip r:embed="rId2"/>
          <a:srcRect l="2470" r="-2" b="-2"/>
          <a:stretch>
            <a:fillRect/>
          </a:stretch>
        </p:blipFill>
        <p:spPr bwMode="auto">
          <a:xfrm>
            <a:off x="1695450" y="284163"/>
            <a:ext cx="8801100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Immagine 2" descr="Immagine che contiene testo, Viso umano, Cartellone, Visualizzatore&#10;&#10;Descrizione generata automaticamente"/>
          <p:cNvPicPr>
            <a:picLocks noChangeAspect="1"/>
          </p:cNvPicPr>
          <p:nvPr/>
        </p:nvPicPr>
        <p:blipFill>
          <a:blip r:embed="rId2"/>
          <a:srcRect t="25169" b="35303"/>
          <a:stretch>
            <a:fillRect/>
          </a:stretch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Immagine 5" descr="Immagine che contiene testo, aria aperta, edificio, segnaletica&#10;&#10;Descrizione generata automaticamente"/>
          <p:cNvPicPr>
            <a:picLocks noChangeAspect="1"/>
          </p:cNvPicPr>
          <p:nvPr/>
        </p:nvPicPr>
        <p:blipFill>
          <a:blip r:embed="rId3"/>
          <a:srcRect r="7729"/>
          <a:stretch>
            <a:fillRect/>
          </a:stretch>
        </p:blipFill>
        <p:spPr bwMode="auto">
          <a:xfrm>
            <a:off x="4608513" y="0"/>
            <a:ext cx="75834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>
            <a:extLst>
              <a:ext uri="{FF2B5EF4-FFF2-40B4-BE49-F238E27FC236}"/>
            </a:extLst>
          </p:cNvPr>
          <p:cNvSpPr txBox="1"/>
          <p:nvPr/>
        </p:nvSpPr>
        <p:spPr>
          <a:xfrm>
            <a:off x="477838" y="1122363"/>
            <a:ext cx="4022725" cy="3203575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fontAlgn="auto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4800" b="1" dirty="0">
                <a:latin typeface="+mj-lt"/>
                <a:ea typeface="+mj-ea"/>
                <a:cs typeface="+mj-cs"/>
              </a:rPr>
              <a:t>La Russia e il doping di </a:t>
            </a:r>
            <a:r>
              <a:rPr lang="en-US" sz="4800" b="1" dirty="0" err="1">
                <a:latin typeface="+mj-lt"/>
                <a:ea typeface="+mj-ea"/>
                <a:cs typeface="+mj-cs"/>
              </a:rPr>
              <a:t>stato</a:t>
            </a:r>
            <a:endParaRPr lang="en-US" sz="48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Immagine 4" descr="Immagine che contiene testo, schermata, numero, Carattere&#10;&#10;Descrizione generata automaticament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9425" y="457200"/>
            <a:ext cx="869315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Immagine 2" descr="Immagine che contiene testo, schermata, biglietto da visita, design&#10;&#10;Descrizione generata automaticamente"/>
          <p:cNvPicPr>
            <a:picLocks noChangeAspect="1"/>
          </p:cNvPicPr>
          <p:nvPr/>
        </p:nvPicPr>
        <p:blipFill>
          <a:blip r:embed="rId2"/>
          <a:srcRect t="5150" b="9639"/>
          <a:stretch>
            <a:fillRect/>
          </a:stretch>
        </p:blipFill>
        <p:spPr bwMode="auto">
          <a:xfrm>
            <a:off x="0" y="1588"/>
            <a:ext cx="12192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CasellaDiTesto 2"/>
          <p:cNvSpPr txBox="1">
            <a:spLocks noChangeArrowheads="1"/>
          </p:cNvSpPr>
          <p:nvPr/>
        </p:nvSpPr>
        <p:spPr bwMode="auto">
          <a:xfrm>
            <a:off x="474663" y="382588"/>
            <a:ext cx="40608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600">
                <a:latin typeface="Calibri" pitchFamily="34" charset="0"/>
              </a:rPr>
              <a:t>Grigory Rodchenkov </a:t>
            </a:r>
          </a:p>
        </p:txBody>
      </p:sp>
      <p:pic>
        <p:nvPicPr>
          <p:cNvPr id="186370" name="Immagine 4" descr="Immagine che contiene camicia, persona, Viso umano, vestiti&#10;&#10;Descrizione generata automaticament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713" y="1841500"/>
            <a:ext cx="5988050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1" name="Immagine 1" descr="Immagine che contiene testo, poster, grafica, Elementi grafici&#10;&#10;Descrizione generata automaticament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0425" y="166688"/>
            <a:ext cx="4506913" cy="640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4" name="Rectangle 260103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/>
          <a:srcRect b="1346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0098" name="Text Box 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524000" y="1122363"/>
            <a:ext cx="9144000" cy="2900362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b">
            <a:normAutofit/>
          </a:bodyPr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altLang="it-IT" sz="6000" b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La lotta al doping è un problema medico?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Immagine 2" descr="Immagine che contiene sport, persona, atletica leggera, Sport&#10;&#10;Descrizione generata automaticamente"/>
          <p:cNvPicPr>
            <a:picLocks noChangeAspect="1" noChangeArrowheads="1"/>
          </p:cNvPicPr>
          <p:nvPr/>
        </p:nvPicPr>
        <p:blipFill>
          <a:blip r:embed="rId3"/>
          <a:srcRect r="2" b="14459"/>
          <a:stretch>
            <a:fillRect/>
          </a:stretch>
        </p:blipFill>
        <p:spPr bwMode="auto">
          <a:xfrm>
            <a:off x="746125" y="492125"/>
            <a:ext cx="10721975" cy="566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Immagine 4" descr="Immagine che contiene sport, Viso umano, persona, vestiti&#10;&#10;Descrizione generata automaticamente"/>
          <p:cNvPicPr>
            <a:picLocks noChangeAspect="1"/>
          </p:cNvPicPr>
          <p:nvPr/>
        </p:nvPicPr>
        <p:blipFill>
          <a:blip r:embed="rId2"/>
          <a:srcRect l="5359" r="3110"/>
          <a:stretch>
            <a:fillRect/>
          </a:stretch>
        </p:blipFill>
        <p:spPr bwMode="auto">
          <a:xfrm>
            <a:off x="2644775" y="0"/>
            <a:ext cx="9547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2" name="CasellaDiTesto 5"/>
          <p:cNvSpPr txBox="1">
            <a:spLocks noChangeArrowheads="1"/>
          </p:cNvSpPr>
          <p:nvPr/>
        </p:nvSpPr>
        <p:spPr bwMode="auto">
          <a:xfrm>
            <a:off x="295275" y="5705475"/>
            <a:ext cx="2122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>
                <a:latin typeface="Calibri" pitchFamily="34" charset="0"/>
              </a:rPr>
              <a:t>Kamila Valieva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Immagin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050" y="87313"/>
            <a:ext cx="106299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0466" name="CasellaDiTesto 1"/>
          <p:cNvSpPr txBox="1">
            <a:spLocks noChangeArrowheads="1"/>
          </p:cNvSpPr>
          <p:nvPr/>
        </p:nvSpPr>
        <p:spPr bwMode="auto">
          <a:xfrm>
            <a:off x="4587875" y="5702300"/>
            <a:ext cx="169227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>
                <a:latin typeface="Calibri" pitchFamily="34" charset="0"/>
              </a:rPr>
              <a:t>CALCIO</a:t>
            </a:r>
          </a:p>
        </p:txBody>
      </p:sp>
      <p:pic>
        <p:nvPicPr>
          <p:cNvPr id="190467" name="Immagine 3" descr="Immagine che contiene palla, calcio/football americano, attrezzature sportive, pallone da calcio&#10;&#10;Descrizione generata automaticament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0150" y="5394325"/>
            <a:ext cx="1271588" cy="127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4525" y="163513"/>
            <a:ext cx="8237538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914525" y="5911850"/>
            <a:ext cx="8237538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1646" tIns="42456" rIns="81646" bIns="42456">
            <a:spAutoFit/>
          </a:bodyPr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algn="ctr" fontAlgn="auto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altLang="it-IT" sz="2540">
                <a:latin typeface="DejaVu Sans" pitchFamily="32" charset="0"/>
              </a:rPr>
              <a:t>C’è un problema doping nel calcio?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Immagin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8413" y="358775"/>
            <a:ext cx="5186362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Immagin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11375" y="193675"/>
            <a:ext cx="8058150" cy="604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5" name="Immagine 2" descr="Immagine che contiene persona, uomo, erba, stadio&#10;&#10;Descrizione generata automaticament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6550" y="1476375"/>
            <a:ext cx="5521325" cy="404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6" name="Immagine 4" descr="Immagine che contiene persona, Viso umano, vestiti, aria aperta&#10;&#10;Descrizione generata automaticament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7975" y="1476375"/>
            <a:ext cx="4800600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587" name="CasellaDiTesto 5"/>
          <p:cNvSpPr txBox="1">
            <a:spLocks noChangeArrowheads="1"/>
          </p:cNvSpPr>
          <p:nvPr/>
        </p:nvSpPr>
        <p:spPr bwMode="auto">
          <a:xfrm>
            <a:off x="336550" y="5867400"/>
            <a:ext cx="2473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alibri" pitchFamily="34" charset="0"/>
              </a:rPr>
              <a:t>Gianluca Vialli</a:t>
            </a:r>
          </a:p>
        </p:txBody>
      </p:sp>
      <p:sp>
        <p:nvSpPr>
          <p:cNvPr id="195588" name="CasellaDiTesto 6"/>
          <p:cNvSpPr txBox="1">
            <a:spLocks noChangeArrowheads="1"/>
          </p:cNvSpPr>
          <p:nvPr/>
        </p:nvSpPr>
        <p:spPr bwMode="auto">
          <a:xfrm>
            <a:off x="9667875" y="5867400"/>
            <a:ext cx="1790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alibri" pitchFamily="34" charset="0"/>
              </a:rPr>
              <a:t>Sinisa Mihajlovic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Immagin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2613" y="423863"/>
            <a:ext cx="8486775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0" name="Immagin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63725" y="5049838"/>
            <a:ext cx="1646238" cy="159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CasellaDiTesto 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6815138" y="5845175"/>
            <a:ext cx="3462337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1633">
                <a:latin typeface="+mn-lt"/>
                <a:cs typeface="+mn-cs"/>
              </a:rPr>
              <a:t>La Grande INTER degli anni 60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3" name="Immagin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1025" y="163513"/>
            <a:ext cx="3984625" cy="653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CasellaDiTesto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6096000" y="293688"/>
            <a:ext cx="4441825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altLang="it-IT" sz="3629">
                <a:latin typeface="Arial" panose="020B0604020202020204" pitchFamily="34" charset="0"/>
                <a:cs typeface="+mn-cs"/>
              </a:rPr>
              <a:t>Nel 1962 ci fu, nella Grande Inter, un caso di doping.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altLang="it-IT" sz="3629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altLang="it-IT" sz="3629">
                <a:latin typeface="Arial" panose="020B0604020202020204" pitchFamily="34" charset="0"/>
                <a:cs typeface="+mn-cs"/>
              </a:rPr>
              <a:t>Anzi tre: furono, infatti, trovati positivi al controllo antidoping proprio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altLang="it-IT" sz="3629">
                <a:latin typeface="Arial" panose="020B0604020202020204" pitchFamily="34" charset="0"/>
                <a:cs typeface="+mn-cs"/>
              </a:rPr>
              <a:t>Zaglio, Guarneri e Bicicli</a:t>
            </a:r>
            <a:endParaRPr lang="it-IT" altLang="it-IT" sz="3629">
              <a:latin typeface="+mn-lt"/>
              <a:cs typeface="+mn-cs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413" y="681038"/>
            <a:ext cx="635317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CasellaDiTesto 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379413" y="141288"/>
            <a:ext cx="54229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altLang="it-IT" sz="2903" b="1" dirty="0">
                <a:latin typeface="+mn-lt"/>
                <a:cs typeface="+mn-cs"/>
              </a:rPr>
              <a:t>ANNI 60’ 70’ 80’</a:t>
            </a:r>
            <a:endParaRPr lang="it-IT" altLang="it-IT" sz="1633" b="1" dirty="0">
              <a:latin typeface="+mn-lt"/>
              <a:cs typeface="+mn-cs"/>
            </a:endParaRPr>
          </a:p>
        </p:txBody>
      </p:sp>
      <p:pic>
        <p:nvPicPr>
          <p:cNvPr id="19865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86600" y="1355725"/>
            <a:ext cx="4648200" cy="374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021013" y="5494338"/>
            <a:ext cx="7705725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91444" tIns="45722" rIns="91444" bIns="45722" anchor="ctr">
            <a:spAutoFit/>
          </a:bodyPr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altLang="it-IT" sz="2359" b="1" dirty="0">
                <a:cs typeface="Segoe UI" panose="020B0502040204020203" pitchFamily="34" charset="0"/>
              </a:rPr>
              <a:t>Galeone sul </a:t>
            </a:r>
            <a:r>
              <a:rPr lang="it-IT" altLang="it-IT" sz="2359" b="1" dirty="0" err="1">
                <a:cs typeface="Segoe UI" panose="020B0502040204020203" pitchFamily="34" charset="0"/>
              </a:rPr>
              <a:t>Micoren</a:t>
            </a:r>
            <a:r>
              <a:rPr lang="it-IT" altLang="it-IT" sz="2359" b="1" dirty="0">
                <a:cs typeface="Segoe UI" panose="020B0502040204020203" pitchFamily="34" charset="0"/>
              </a:rPr>
              <a:t>: "Ai miei tempi c’era di tutto“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2153" name="Rectangle 262152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2155" name="sketchy line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9763" y="2587625"/>
            <a:ext cx="3475037" cy="17463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/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2147" name="Text Box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561975" y="2873375"/>
            <a:ext cx="4848225" cy="3319463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normAutofit/>
          </a:bodyPr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endParaRPr lang="en-US" altLang="it-IT" sz="2800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30724" name="Rettangolo 1"/>
          <p:cNvSpPr>
            <a:spLocks noChangeArrowheads="1"/>
          </p:cNvSpPr>
          <p:nvPr/>
        </p:nvSpPr>
        <p:spPr bwMode="auto">
          <a:xfrm>
            <a:off x="323850" y="3429000"/>
            <a:ext cx="585787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/>
              <a:t>ARTICLE 1 </a:t>
            </a:r>
          </a:p>
          <a:p>
            <a:r>
              <a:rPr lang="en-US" sz="2800"/>
              <a:t>DEFINITION OF DOPING</a:t>
            </a:r>
            <a:r>
              <a:rPr lang="en-US" sz="2800">
                <a:latin typeface="Calibri" pitchFamily="34" charset="0"/>
              </a:rPr>
              <a:t/>
            </a:r>
            <a:br>
              <a:rPr lang="en-US" sz="2800">
                <a:latin typeface="Calibri" pitchFamily="34" charset="0"/>
              </a:rPr>
            </a:br>
            <a:r>
              <a:rPr lang="en-US" sz="2800"/>
              <a:t>Doping is defined as the occurrence of one or more of the anti-doping rule violations set forth in Article 2.1 through Article 2.11 of the Code</a:t>
            </a:r>
            <a:endParaRPr lang="it-IT" sz="2800">
              <a:latin typeface="Calibri" pitchFamily="34" charset="0"/>
            </a:endParaRPr>
          </a:p>
        </p:txBody>
      </p:sp>
      <p:sp>
        <p:nvSpPr>
          <p:cNvPr id="30725" name="CasellaDiTesto 2"/>
          <p:cNvSpPr txBox="1">
            <a:spLocks noChangeArrowheads="1"/>
          </p:cNvSpPr>
          <p:nvPr/>
        </p:nvSpPr>
        <p:spPr bwMode="auto">
          <a:xfrm>
            <a:off x="323850" y="247650"/>
            <a:ext cx="515302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800">
                <a:latin typeface="Calibri" pitchFamily="34" charset="0"/>
              </a:rPr>
              <a:t>CODICE MONDIALE WADA 2021</a:t>
            </a:r>
          </a:p>
        </p:txBody>
      </p:sp>
      <p:pic>
        <p:nvPicPr>
          <p:cNvPr id="30726" name="Immagine 3" descr="Immagine che contiene testo, schermata, verde, Carattere&#10;&#10;Descrizione generata automaticamente"/>
          <p:cNvPicPr>
            <a:picLocks noChangeAspect="1"/>
          </p:cNvPicPr>
          <p:nvPr/>
        </p:nvPicPr>
        <p:blipFill>
          <a:blip r:embed="rId3"/>
          <a:srcRect l="4518" r="1927" b="-2"/>
          <a:stretch>
            <a:fillRect/>
          </a:stretch>
        </p:blipFill>
        <p:spPr bwMode="auto">
          <a:xfrm>
            <a:off x="7019925" y="247650"/>
            <a:ext cx="4848225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2439988" y="5229225"/>
            <a:ext cx="7705725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91444" tIns="45722" rIns="91444" bIns="45722" anchor="ctr">
            <a:spAutoFit/>
          </a:bodyPr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algn="ctr"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altLang="it-IT" sz="2359" b="1" dirty="0">
                <a:cs typeface="Segoe UI" panose="020B0502040204020203" pitchFamily="34" charset="0"/>
              </a:rPr>
              <a:t>Galeone sul </a:t>
            </a:r>
            <a:r>
              <a:rPr lang="it-IT" altLang="it-IT" sz="2359" b="1" dirty="0" err="1">
                <a:cs typeface="Segoe UI" panose="020B0502040204020203" pitchFamily="34" charset="0"/>
              </a:rPr>
              <a:t>Micoren</a:t>
            </a:r>
            <a:r>
              <a:rPr lang="it-IT" altLang="it-IT" sz="2359" b="1" dirty="0">
                <a:cs typeface="Segoe UI" panose="020B0502040204020203" pitchFamily="34" charset="0"/>
              </a:rPr>
              <a:t>: "Ai miei tempi c’era di tutto“</a:t>
            </a:r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5050" y="333375"/>
            <a:ext cx="5400675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975" y="615950"/>
            <a:ext cx="4833938" cy="504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CasellaDiTesto 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6800850" y="615950"/>
            <a:ext cx="372427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altLang="it-IT" sz="2903">
                <a:latin typeface="+mn-lt"/>
                <a:cs typeface="+mn-cs"/>
              </a:rPr>
              <a:t>Coming out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altLang="it-IT" sz="2903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altLang="it-IT" sz="2903">
                <a:latin typeface="+mn-lt"/>
                <a:cs typeface="+mn-cs"/>
              </a:rPr>
              <a:t>Ho paura per la mia salute.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altLang="it-IT" sz="2903">
                <a:latin typeface="+mn-lt"/>
                <a:cs typeface="+mn-cs"/>
              </a:rPr>
              <a:t>Nel periodo in cui ho giocato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it-IT" altLang="it-IT" sz="2903">
                <a:latin typeface="+mn-lt"/>
                <a:cs typeface="+mn-cs"/>
              </a:rPr>
              <a:t>ci facevano assumere molti farmaci</a:t>
            </a:r>
          </a:p>
        </p:txBody>
      </p:sp>
      <p:sp>
        <p:nvSpPr>
          <p:cNvPr id="202755" name="CasellaDiTesto 2"/>
          <p:cNvSpPr txBox="1">
            <a:spLocks noChangeArrowheads="1"/>
          </p:cNvSpPr>
          <p:nvPr/>
        </p:nvSpPr>
        <p:spPr bwMode="auto">
          <a:xfrm>
            <a:off x="895350" y="6096000"/>
            <a:ext cx="2381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alibri" pitchFamily="34" charset="0"/>
              </a:rPr>
              <a:t>Giuseppe Bergomi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013" y="1190625"/>
            <a:ext cx="5741987" cy="378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97775" y="1190625"/>
            <a:ext cx="3108325" cy="403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3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82975" y="255588"/>
            <a:ext cx="4856163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1" name="Line 4">
            <a:extLst>
              <a:ext uri="{FF2B5EF4-FFF2-40B4-BE49-F238E27FC236}"/>
            </a:extLst>
          </p:cNvPr>
          <p:cNvSpPr>
            <a:spLocks noChangeShapeType="1"/>
          </p:cNvSpPr>
          <p:nvPr/>
        </p:nvSpPr>
        <p:spPr bwMode="auto">
          <a:xfrm>
            <a:off x="2046288" y="2481263"/>
            <a:ext cx="4506912" cy="1587"/>
          </a:xfrm>
          <a:prstGeom prst="line">
            <a:avLst/>
          </a:prstGeom>
          <a:noFill/>
          <a:ln w="9525">
            <a:solidFill>
              <a:srgbClr val="FF4000"/>
            </a:solidFill>
            <a:round/>
            <a:headEnd/>
            <a:tailEnd/>
          </a:ln>
          <a:effectLst/>
          <a:extLst>
            <a:ext uri="{909E8E84-426E-40DD-AFC4-6F175D3DCCD1}"/>
            <a:ext uri="{AF507438-7753-43E0-B8FC-AC1667EBCBE1}"/>
          </a:extLst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633">
              <a:latin typeface="+mn-lt"/>
              <a:cs typeface="+mn-cs"/>
            </a:endParaRPr>
          </a:p>
        </p:txBody>
      </p:sp>
      <p:pic>
        <p:nvPicPr>
          <p:cNvPr id="204805" name="Input penna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8813" y="2214563"/>
            <a:ext cx="45942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6" name="Input penna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70075" y="2216150"/>
            <a:ext cx="3411538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7" name="Input penna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9900" y="2549525"/>
            <a:ext cx="1011238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49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9288" y="476250"/>
            <a:ext cx="806450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495550" y="5373688"/>
            <a:ext cx="7488238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91444" tIns="45722" rIns="91444" bIns="45722">
            <a:spAutoFit/>
          </a:bodyPr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algn="ctr" fontAlgn="auto">
              <a:spcBef>
                <a:spcPts val="1474"/>
              </a:spcBef>
              <a:spcAft>
                <a:spcPts val="0"/>
              </a:spcAft>
              <a:buClrTx/>
              <a:defRPr/>
            </a:pPr>
            <a:r>
              <a:rPr lang="it-IT" altLang="it-IT" sz="2359" b="1">
                <a:cs typeface="Segoe UI" panose="020B0502040204020203" pitchFamily="34" charset="0"/>
              </a:rPr>
              <a:t>LA MALEDIZIONE DELLA FIORENTINA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7" name="Picture 1"/>
          <p:cNvPicPr>
            <a:picLocks noChangeAspect="1" noChangeArrowheads="1"/>
          </p:cNvPicPr>
          <p:nvPr/>
        </p:nvPicPr>
        <p:blipFill>
          <a:blip r:embed="rId3"/>
          <a:srcRect l="9743" r="28989" b="-2"/>
          <a:stretch>
            <a:fillRect/>
          </a:stretch>
        </p:blipFill>
        <p:spPr bwMode="auto">
          <a:xfrm>
            <a:off x="0" y="0"/>
            <a:ext cx="9142413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4"/>
          <a:srcRect t="9236" r="2" b="12886"/>
          <a:stretch>
            <a:fillRect/>
          </a:stretch>
        </p:blipFill>
        <p:spPr bwMode="auto">
          <a:xfrm>
            <a:off x="5789613" y="0"/>
            <a:ext cx="6402387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899" name="Input penna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175750" y="2635250"/>
            <a:ext cx="1079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1188" y="358775"/>
            <a:ext cx="4202112" cy="607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9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61088" y="423863"/>
            <a:ext cx="4506912" cy="24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6096000" y="5976938"/>
            <a:ext cx="2808288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1646" tIns="42456" rIns="81646" bIns="42456">
            <a:spAutoFit/>
          </a:bodyPr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8000"/>
              </a:lnSpc>
              <a:spcBef>
                <a:spcPts val="1361"/>
              </a:spcBef>
              <a:spcAft>
                <a:spcPts val="0"/>
              </a:spcAft>
              <a:buClrTx/>
              <a:defRPr/>
            </a:pPr>
            <a:r>
              <a:rPr lang="it-IT" altLang="it-IT" sz="2177">
                <a:latin typeface="DejaVu Sans" pitchFamily="32" charset="0"/>
              </a:rPr>
              <a:t>Leonardo Vecchiet</a:t>
            </a:r>
          </a:p>
        </p:txBody>
      </p:sp>
      <p:sp>
        <p:nvSpPr>
          <p:cNvPr id="53253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6356350" y="2579688"/>
            <a:ext cx="1438275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1646" tIns="42456" rIns="81646" bIns="42456">
            <a:spAutoFit/>
          </a:bodyPr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8000"/>
              </a:lnSpc>
              <a:spcBef>
                <a:spcPts val="1361"/>
              </a:spcBef>
              <a:spcAft>
                <a:spcPts val="0"/>
              </a:spcAft>
              <a:buClrTx/>
              <a:defRPr/>
            </a:pPr>
            <a:r>
              <a:rPr lang="it-IT" altLang="it-IT" sz="2177">
                <a:latin typeface="DejaVu Sans" pitchFamily="32" charset="0"/>
              </a:rPr>
              <a:t>carnitina</a:t>
            </a:r>
          </a:p>
        </p:txBody>
      </p:sp>
      <p:pic>
        <p:nvPicPr>
          <p:cNvPr id="21094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64450" y="2579688"/>
            <a:ext cx="274478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420688"/>
            <a:ext cx="4092575" cy="474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2994" name="Text Box 2"/>
          <p:cNvSpPr txBox="1">
            <a:spLocks noChangeArrowheads="1"/>
          </p:cNvSpPr>
          <p:nvPr/>
        </p:nvSpPr>
        <p:spPr bwMode="auto">
          <a:xfrm>
            <a:off x="5049838" y="327025"/>
            <a:ext cx="6380162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46" tIns="40823" rIns="81646" bIns="40823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000" b="1">
                <a:solidFill>
                  <a:srgbClr val="000000"/>
                </a:solidFill>
                <a:latin typeface="DejaVu Sans"/>
                <a:cs typeface="Segoe UI" pitchFamily="34" charset="0"/>
              </a:rPr>
              <a:t>Il nandrolone </a:t>
            </a:r>
            <a:r>
              <a:rPr lang="it-IT" altLang="it-IT" sz="2000">
                <a:solidFill>
                  <a:srgbClr val="000000"/>
                </a:solidFill>
                <a:latin typeface="DejaVu Sans"/>
                <a:cs typeface="Segoe UI" pitchFamily="34" charset="0"/>
              </a:rPr>
              <a:t>è infatti lo steroide trovato nelle urine di alcuni calciatori del campionato di serie A e B in misura superiore alla soglia consentita di due nanogrammi per millilitro. 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000">
                <a:solidFill>
                  <a:srgbClr val="000000"/>
                </a:solidFill>
                <a:latin typeface="DejaVu Sans"/>
                <a:cs typeface="Segoe UI" pitchFamily="34" charset="0"/>
              </a:rPr>
              <a:t>Facendo esplodere ufficialmente il caso doping nel mondo del pallone. 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>
              <a:solidFill>
                <a:srgbClr val="000000"/>
              </a:solidFill>
              <a:latin typeface="DejaVu Sans"/>
              <a:cs typeface="Segoe UI" pitchFamily="34" charset="0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it-IT" altLang="it-IT" sz="2000">
              <a:solidFill>
                <a:srgbClr val="000000"/>
              </a:solidFill>
              <a:latin typeface="DejaVu Sans"/>
              <a:cs typeface="Segoe UI" pitchFamily="34" charset="0"/>
            </a:endParaRP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000">
                <a:solidFill>
                  <a:srgbClr val="000000"/>
                </a:solidFill>
                <a:latin typeface="DejaVu Sans"/>
                <a:cs typeface="Segoe UI" pitchFamily="34" charset="0"/>
              </a:rPr>
              <a:t>LO SCANDALO - Il mondo del calcio è stato colto solo parzialmente di sorpresa dalla «bufera» doping, che, per la verità, era stata annunciata l'anno scorso dalle dichiarazioni fatte dal ex allenatore di Roma e Napoli, il boemo </a:t>
            </a:r>
            <a:r>
              <a:rPr lang="it-IT" altLang="it-IT" sz="2000" b="1">
                <a:solidFill>
                  <a:srgbClr val="000000"/>
                </a:solidFill>
                <a:latin typeface="DejaVu Sans"/>
                <a:cs typeface="Segoe UI" pitchFamily="34" charset="0"/>
              </a:rPr>
              <a:t>Zdenek Zeman.</a:t>
            </a:r>
          </a:p>
        </p:txBody>
      </p:sp>
      <p:sp>
        <p:nvSpPr>
          <p:cNvPr id="55300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3436938" y="5943600"/>
            <a:ext cx="4964112" cy="58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1646" tIns="40823" rIns="81646" bIns="40823"/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altLang="it-IT" sz="2540" b="1" dirty="0">
                <a:latin typeface="DejaVu Sans" pitchFamily="32" charset="0"/>
                <a:cs typeface="Segoe UI" panose="020B0502040204020203" pitchFamily="34" charset="0"/>
              </a:rPr>
              <a:t>«Io non rischio la salute»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4825" y="188913"/>
            <a:ext cx="4298950" cy="626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07113" y="163513"/>
            <a:ext cx="4560887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6813550" y="6383338"/>
            <a:ext cx="35925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1646" tIns="42456" rIns="81646" bIns="42456">
            <a:spAutoFit/>
          </a:bodyPr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8000"/>
              </a:lnSpc>
              <a:spcBef>
                <a:spcPts val="1361"/>
              </a:spcBef>
              <a:spcAft>
                <a:spcPts val="0"/>
              </a:spcAft>
              <a:buClrTx/>
              <a:defRPr/>
            </a:pPr>
            <a:r>
              <a:rPr lang="it-IT" altLang="it-IT" sz="2177">
                <a:latin typeface="DejaVu Sans" pitchFamily="32" charset="0"/>
              </a:rPr>
              <a:t>   Raffaele Guarianello</a:t>
            </a:r>
          </a:p>
        </p:txBody>
      </p:sp>
      <p:pic>
        <p:nvPicPr>
          <p:cNvPr id="21504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65950" y="3351213"/>
            <a:ext cx="298450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Text Box 5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6662738" y="2894013"/>
            <a:ext cx="3592512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1646" tIns="42456" rIns="81646" bIns="42456">
            <a:spAutoFit/>
          </a:bodyPr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8000"/>
              </a:lnSpc>
              <a:spcBef>
                <a:spcPts val="1361"/>
              </a:spcBef>
              <a:spcAft>
                <a:spcPts val="0"/>
              </a:spcAft>
              <a:buClrTx/>
              <a:defRPr/>
            </a:pPr>
            <a:r>
              <a:rPr lang="it-IT" altLang="it-IT" sz="2177">
                <a:latin typeface="DejaVu Sans" pitchFamily="32" charset="0"/>
              </a:rPr>
              <a:t>prof. Giuseppe d’Onofrio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400" name="Rectangle 5939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9394" name="Picture 1">
            <a:extLst>
              <a:ext uri="{FF2B5EF4-FFF2-40B4-BE49-F238E27FC236}"/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4523" r="20194"/>
          <a:stretch/>
        </p:blipFill>
        <p:spPr bwMode="auto">
          <a:xfrm>
            <a:off x="827088" y="1498600"/>
            <a:ext cx="5260975" cy="467677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grpSp>
        <p:nvGrpSpPr>
          <p:cNvPr id="217092" name="Group 59401"/>
          <p:cNvGrpSpPr>
            <a:grpSpLocks noGrp="1" noUngrp="1" noRot="1" noChangeAspect="1" noMove="1" noResize="1"/>
          </p:cNvGrpSpPr>
          <p:nvPr/>
        </p:nvGrpSpPr>
        <p:grpSpPr bwMode="auto">
          <a:xfrm>
            <a:off x="827088" y="4795838"/>
            <a:ext cx="5260975" cy="1409700"/>
            <a:chOff x="827088" y="4795537"/>
            <a:chExt cx="5260975" cy="1410656"/>
          </a:xfrm>
        </p:grpSpPr>
        <p:sp>
          <p:nvSpPr>
            <p:cNvPr id="59403" name="Freeform: Shape 59402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9404" name="Freeform: Shape 59403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827088" y="4795537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59395" name="Rectangle 2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6915151" y="1269974"/>
            <a:ext cx="4391024" cy="3130575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altLang="it-IT" sz="4000" dirty="0">
                <a:solidFill>
                  <a:schemeClr val="bg1">
                    <a:alpha val="80000"/>
                  </a:schemeClr>
                </a:solidFill>
                <a:latin typeface="+mn-lt"/>
                <a:cs typeface="+mn-cs"/>
              </a:rPr>
              <a:t>Finale </a:t>
            </a:r>
            <a:r>
              <a:rPr lang="en-US" altLang="it-IT" sz="4000" dirty="0" err="1">
                <a:solidFill>
                  <a:schemeClr val="bg1">
                    <a:alpha val="80000"/>
                  </a:schemeClr>
                </a:solidFill>
                <a:latin typeface="+mn-lt"/>
                <a:cs typeface="+mn-cs"/>
              </a:rPr>
              <a:t>della</a:t>
            </a:r>
            <a:r>
              <a:rPr lang="en-US" altLang="it-IT" sz="4000" dirty="0">
                <a:solidFill>
                  <a:schemeClr val="bg1">
                    <a:alpha val="80000"/>
                  </a:schemeClr>
                </a:solidFill>
                <a:latin typeface="+mn-lt"/>
                <a:cs typeface="+mn-cs"/>
              </a:rPr>
              <a:t> UEFA Champions League 1995-1996</a:t>
            </a:r>
          </a:p>
          <a:p>
            <a:pPr indent="-2286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  <a:defRPr/>
            </a:pPr>
            <a:endParaRPr lang="en-US" altLang="it-IT" sz="4000" dirty="0">
              <a:solidFill>
                <a:schemeClr val="bg1">
                  <a:alpha val="80000"/>
                </a:schemeClr>
              </a:solidFill>
              <a:latin typeface="+mn-lt"/>
              <a:cs typeface="+mn-cs"/>
            </a:endParaRPr>
          </a:p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altLang="it-IT" sz="4000" dirty="0">
                <a:solidFill>
                  <a:schemeClr val="bg1">
                    <a:alpha val="80000"/>
                  </a:schemeClr>
                </a:solidFill>
                <a:latin typeface="+mn-lt"/>
                <a:cs typeface="+mn-cs"/>
              </a:rPr>
              <a:t>Juventus vs Ajax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7" name="Immagin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9088" y="98425"/>
            <a:ext cx="4375150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38" name="Immagin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97575" y="98425"/>
            <a:ext cx="4605338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39" name="Immagin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89088" y="3560763"/>
            <a:ext cx="4410075" cy="293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0" name="Immagin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1713" y="3560763"/>
            <a:ext cx="4521200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4" name="CasellaDiTesto 9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765425" y="2828925"/>
            <a:ext cx="7185025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903">
                <a:latin typeface="+mn-lt"/>
                <a:cs typeface="+mn-cs"/>
              </a:rPr>
              <a:t>Il fenomeno SPAGNA          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WordArt 1"/>
          <p:cNvSpPr>
            <a:spLocks noChangeArrowheads="1" noChangeShapeType="1" noTextEdit="1"/>
          </p:cNvSpPr>
          <p:nvPr/>
        </p:nvSpPr>
        <p:spPr bwMode="auto">
          <a:xfrm>
            <a:off x="2063750" y="1989138"/>
            <a:ext cx="8064500" cy="23034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1633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articolo 2</a:t>
            </a:r>
          </a:p>
          <a:p>
            <a:pPr algn="ctr"/>
            <a:r>
              <a:rPr lang="it-IT" sz="1633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violazione alle regole antidoping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5" name="Immagin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1875" y="358775"/>
            <a:ext cx="9598025" cy="633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09" name="Immagin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4975" y="554038"/>
            <a:ext cx="8751888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227013"/>
            <a:ext cx="8232775" cy="549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Text Box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914525" y="5911850"/>
            <a:ext cx="8493125" cy="85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1646" tIns="42456" rIns="81646" bIns="42456">
            <a:spAutoFit/>
          </a:bodyPr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altLang="it-IT" sz="2540">
                <a:latin typeface="DejaVu Sans" pitchFamily="32" charset="0"/>
              </a:rPr>
              <a:t>Ma quanto è diffuso il fenomeno del doping nel calcio?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6288" y="358775"/>
            <a:ext cx="8099425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2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2046288" y="3968750"/>
            <a:ext cx="8099425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1646" tIns="42456" rIns="81646" bIns="42456" anchor="ctr">
            <a:spAutoFit/>
          </a:bodyPr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algn="ctr" fontAlgn="auto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altLang="it-IT" sz="2903" b="1">
                <a:latin typeface="DejaVu Sans" pitchFamily="32" charset="0"/>
              </a:rPr>
              <a:t>Su internet categoria:</a:t>
            </a:r>
          </a:p>
          <a:p>
            <a:pPr algn="ctr" fontAlgn="auto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altLang="it-IT" sz="2903" b="1">
                <a:latin typeface="DejaVu Sans" pitchFamily="32" charset="0"/>
              </a:rPr>
              <a:t>casi di doping nel calcio</a:t>
            </a:r>
          </a:p>
          <a:p>
            <a:pPr algn="ctr" fontAlgn="auto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endParaRPr lang="it-IT" altLang="it-IT" sz="2903" b="1">
              <a:latin typeface="DejaVu Sans" pitchFamily="32" charset="0"/>
            </a:endParaRPr>
          </a:p>
          <a:p>
            <a:pPr algn="just" fontAlgn="auto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altLang="it-IT" sz="2540">
                <a:latin typeface="DejaVu Sans" pitchFamily="32" charset="0"/>
              </a:rPr>
              <a:t>Questa categoria contiene ben 73 pagine di nomi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Text Box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838200" y="2333625"/>
            <a:ext cx="4619625" cy="3843338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normAutofit/>
          </a:bodyPr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altLang="it-IT" sz="2400" b="1" dirty="0" err="1">
                <a:solidFill>
                  <a:schemeClr val="tx1"/>
                </a:solidFill>
                <a:latin typeface="+mn-lt"/>
                <a:cs typeface="+mn-cs"/>
              </a:rPr>
              <a:t>Josep</a:t>
            </a:r>
            <a:r>
              <a:rPr lang="en-US" altLang="it-IT" sz="2400" b="1" dirty="0">
                <a:solidFill>
                  <a:schemeClr val="tx1"/>
                </a:solidFill>
                <a:latin typeface="+mn-lt"/>
                <a:cs typeface="+mn-cs"/>
              </a:rPr>
              <a:t> Guardiola</a:t>
            </a:r>
          </a:p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altLang="it-IT" sz="2400" dirty="0">
                <a:solidFill>
                  <a:schemeClr val="tx1"/>
                </a:solidFill>
                <a:latin typeface="+mn-lt"/>
                <a:cs typeface="+mn-cs"/>
              </a:rPr>
              <a:t>21 </a:t>
            </a:r>
            <a:r>
              <a:rPr lang="en-US" altLang="it-IT" sz="2400" dirty="0" err="1">
                <a:solidFill>
                  <a:schemeClr val="tx1"/>
                </a:solidFill>
                <a:latin typeface="+mn-lt"/>
                <a:cs typeface="+mn-cs"/>
              </a:rPr>
              <a:t>ottobre</a:t>
            </a:r>
            <a:r>
              <a:rPr lang="en-US" altLang="it-IT" sz="2400" dirty="0">
                <a:solidFill>
                  <a:schemeClr val="tx1"/>
                </a:solidFill>
                <a:latin typeface="+mn-lt"/>
                <a:cs typeface="+mn-cs"/>
              </a:rPr>
              <a:t> 2001 </a:t>
            </a:r>
            <a:r>
              <a:rPr lang="en-US" altLang="it-IT" sz="2400" dirty="0" err="1">
                <a:solidFill>
                  <a:schemeClr val="tx1"/>
                </a:solidFill>
                <a:latin typeface="+mn-lt"/>
                <a:cs typeface="+mn-cs"/>
              </a:rPr>
              <a:t>nel</a:t>
            </a:r>
            <a:r>
              <a:rPr lang="en-US" altLang="it-IT" sz="2400" dirty="0">
                <a:solidFill>
                  <a:schemeClr val="tx1"/>
                </a:solidFill>
                <a:latin typeface="+mn-lt"/>
                <a:cs typeface="+mn-cs"/>
              </a:rPr>
              <a:t> match </a:t>
            </a:r>
            <a:r>
              <a:rPr lang="en-US" altLang="it-IT" sz="2400" dirty="0" err="1">
                <a:solidFill>
                  <a:schemeClr val="tx1"/>
                </a:solidFill>
                <a:latin typeface="+mn-lt"/>
                <a:cs typeface="+mn-cs"/>
              </a:rPr>
              <a:t>contro</a:t>
            </a:r>
            <a:r>
              <a:rPr lang="en-US" altLang="it-IT" sz="2400" dirty="0">
                <a:solidFill>
                  <a:schemeClr val="tx1"/>
                </a:solidFill>
                <a:latin typeface="+mn-lt"/>
                <a:cs typeface="+mn-cs"/>
              </a:rPr>
              <a:t> il Piacenza, </a:t>
            </a:r>
            <a:r>
              <a:rPr lang="en-US" altLang="it-IT" sz="2400" dirty="0" err="1">
                <a:solidFill>
                  <a:schemeClr val="tx1"/>
                </a:solidFill>
                <a:latin typeface="+mn-lt"/>
                <a:cs typeface="+mn-cs"/>
              </a:rPr>
              <a:t>risultò</a:t>
            </a:r>
            <a:r>
              <a:rPr lang="en-US" altLang="it-IT" sz="240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it-IT" sz="2400" dirty="0" err="1">
                <a:solidFill>
                  <a:schemeClr val="tx1"/>
                </a:solidFill>
                <a:latin typeface="+mn-lt"/>
                <a:cs typeface="+mn-cs"/>
              </a:rPr>
              <a:t>positivo</a:t>
            </a:r>
            <a:r>
              <a:rPr lang="en-US" altLang="it-IT" sz="2400" dirty="0">
                <a:solidFill>
                  <a:schemeClr val="tx1"/>
                </a:solidFill>
                <a:latin typeface="+mn-lt"/>
                <a:cs typeface="+mn-cs"/>
              </a:rPr>
              <a:t> al </a:t>
            </a:r>
            <a:r>
              <a:rPr lang="en-US" altLang="it-IT" sz="2400" b="1" dirty="0">
                <a:solidFill>
                  <a:schemeClr val="tx1"/>
                </a:solidFill>
                <a:latin typeface="+mn-lt"/>
                <a:cs typeface="+mn-cs"/>
              </a:rPr>
              <a:t>nandrolone</a:t>
            </a:r>
            <a:r>
              <a:rPr lang="en-US" altLang="it-IT" sz="2400" dirty="0">
                <a:solidFill>
                  <a:schemeClr val="tx1"/>
                </a:solidFill>
                <a:latin typeface="+mn-lt"/>
                <a:cs typeface="+mn-cs"/>
              </a:rPr>
              <a:t> a un test. </a:t>
            </a:r>
            <a:r>
              <a:rPr lang="en-US" altLang="it-IT" sz="2400" dirty="0" err="1">
                <a:solidFill>
                  <a:schemeClr val="tx1"/>
                </a:solidFill>
                <a:latin typeface="+mn-lt"/>
                <a:cs typeface="+mn-cs"/>
              </a:rPr>
              <a:t>Venne</a:t>
            </a:r>
            <a:r>
              <a:rPr lang="en-US" altLang="it-IT" sz="240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it-IT" sz="2400" dirty="0" err="1">
                <a:solidFill>
                  <a:schemeClr val="tx1"/>
                </a:solidFill>
                <a:latin typeface="+mn-lt"/>
                <a:cs typeface="+mn-cs"/>
              </a:rPr>
              <a:t>squalificato</a:t>
            </a:r>
            <a:r>
              <a:rPr lang="en-US" altLang="it-IT" sz="2400" dirty="0">
                <a:solidFill>
                  <a:schemeClr val="tx1"/>
                </a:solidFill>
                <a:latin typeface="+mn-lt"/>
                <a:cs typeface="+mn-cs"/>
              </a:rPr>
              <a:t> per quattro </a:t>
            </a:r>
            <a:r>
              <a:rPr lang="en-US" altLang="it-IT" sz="2400" dirty="0" err="1">
                <a:solidFill>
                  <a:schemeClr val="tx1"/>
                </a:solidFill>
                <a:latin typeface="+mn-lt"/>
                <a:cs typeface="+mn-cs"/>
              </a:rPr>
              <a:t>mesi</a:t>
            </a:r>
            <a:r>
              <a:rPr lang="en-US" altLang="it-IT" sz="2400" dirty="0">
                <a:solidFill>
                  <a:schemeClr val="tx1"/>
                </a:solidFill>
                <a:latin typeface="+mn-lt"/>
                <a:cs typeface="+mn-cs"/>
              </a:rPr>
              <a:t> e </a:t>
            </a:r>
            <a:r>
              <a:rPr lang="en-US" altLang="it-IT" sz="2400" dirty="0" err="1">
                <a:solidFill>
                  <a:schemeClr val="tx1"/>
                </a:solidFill>
                <a:latin typeface="+mn-lt"/>
                <a:cs typeface="+mn-cs"/>
              </a:rPr>
              <a:t>condannato</a:t>
            </a:r>
            <a:r>
              <a:rPr lang="en-US" altLang="it-IT" sz="2400" dirty="0">
                <a:solidFill>
                  <a:schemeClr val="tx1"/>
                </a:solidFill>
                <a:latin typeface="+mn-lt"/>
                <a:cs typeface="+mn-cs"/>
              </a:rPr>
              <a:t> a </a:t>
            </a:r>
            <a:r>
              <a:rPr lang="en-US" altLang="it-IT" sz="2400" dirty="0" err="1">
                <a:solidFill>
                  <a:schemeClr val="tx1"/>
                </a:solidFill>
                <a:latin typeface="+mn-lt"/>
                <a:cs typeface="+mn-cs"/>
              </a:rPr>
              <a:t>sette</a:t>
            </a:r>
            <a:r>
              <a:rPr lang="en-US" altLang="it-IT" sz="240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it-IT" sz="2400" dirty="0" err="1">
                <a:solidFill>
                  <a:schemeClr val="tx1"/>
                </a:solidFill>
                <a:latin typeface="+mn-lt"/>
                <a:cs typeface="+mn-cs"/>
              </a:rPr>
              <a:t>mesi</a:t>
            </a:r>
            <a:r>
              <a:rPr lang="en-US" altLang="it-IT" sz="2400" dirty="0">
                <a:solidFill>
                  <a:schemeClr val="tx1"/>
                </a:solidFill>
                <a:latin typeface="+mn-lt"/>
                <a:cs typeface="+mn-cs"/>
              </a:rPr>
              <a:t> di </a:t>
            </a:r>
            <a:r>
              <a:rPr lang="en-US" altLang="it-IT" sz="2400" dirty="0" err="1">
                <a:solidFill>
                  <a:schemeClr val="tx1"/>
                </a:solidFill>
                <a:latin typeface="+mn-lt"/>
                <a:cs typeface="+mn-cs"/>
              </a:rPr>
              <a:t>prigione</a:t>
            </a:r>
            <a:r>
              <a:rPr lang="en-US" altLang="it-IT" sz="2400" dirty="0">
                <a:solidFill>
                  <a:schemeClr val="tx1"/>
                </a:solidFill>
                <a:latin typeface="+mn-lt"/>
                <a:cs typeface="+mn-cs"/>
              </a:rPr>
              <a:t>, </a:t>
            </a:r>
            <a:r>
              <a:rPr lang="en-US" altLang="it-IT" sz="2400" dirty="0" err="1">
                <a:solidFill>
                  <a:schemeClr val="tx1"/>
                </a:solidFill>
                <a:latin typeface="+mn-lt"/>
                <a:cs typeface="+mn-cs"/>
              </a:rPr>
              <a:t>oltre</a:t>
            </a:r>
            <a:r>
              <a:rPr lang="en-US" altLang="it-IT" sz="2400" dirty="0">
                <a:solidFill>
                  <a:schemeClr val="tx1"/>
                </a:solidFill>
                <a:latin typeface="+mn-lt"/>
                <a:cs typeface="+mn-cs"/>
              </a:rPr>
              <a:t> al </a:t>
            </a:r>
            <a:r>
              <a:rPr lang="en-US" altLang="it-IT" sz="2400" dirty="0" err="1">
                <a:solidFill>
                  <a:schemeClr val="tx1"/>
                </a:solidFill>
                <a:latin typeface="+mn-lt"/>
                <a:cs typeface="+mn-cs"/>
              </a:rPr>
              <a:t>pagamento</a:t>
            </a:r>
            <a:r>
              <a:rPr lang="en-US" altLang="it-IT" sz="2400" dirty="0">
                <a:solidFill>
                  <a:schemeClr val="tx1"/>
                </a:solidFill>
                <a:latin typeface="+mn-lt"/>
                <a:cs typeface="+mn-cs"/>
              </a:rPr>
              <a:t> di </a:t>
            </a:r>
            <a:r>
              <a:rPr lang="en-US" altLang="it-IT" sz="2400" dirty="0" err="1">
                <a:solidFill>
                  <a:schemeClr val="tx1"/>
                </a:solidFill>
                <a:latin typeface="+mn-lt"/>
                <a:cs typeface="+mn-cs"/>
              </a:rPr>
              <a:t>una</a:t>
            </a:r>
            <a:r>
              <a:rPr lang="en-US" altLang="it-IT" sz="240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it-IT" sz="2400" dirty="0" err="1">
                <a:solidFill>
                  <a:schemeClr val="tx1"/>
                </a:solidFill>
                <a:latin typeface="+mn-lt"/>
                <a:cs typeface="+mn-cs"/>
              </a:rPr>
              <a:t>multa</a:t>
            </a:r>
            <a:r>
              <a:rPr lang="en-US" altLang="it-IT" sz="2400" dirty="0">
                <a:solidFill>
                  <a:schemeClr val="tx1"/>
                </a:solidFill>
                <a:latin typeface="+mn-lt"/>
                <a:cs typeface="+mn-cs"/>
              </a:rPr>
              <a:t> di 2.000 euro. </a:t>
            </a:r>
          </a:p>
        </p:txBody>
      </p:sp>
      <p:pic>
        <p:nvPicPr>
          <p:cNvPr id="227330" name="Picture 1"/>
          <p:cNvPicPr>
            <a:picLocks noChangeAspect="1" noChangeArrowheads="1"/>
          </p:cNvPicPr>
          <p:nvPr/>
        </p:nvPicPr>
        <p:blipFill>
          <a:blip r:embed="rId3"/>
          <a:srcRect l="21709" r="32208"/>
          <a:stretch>
            <a:fillRect/>
          </a:stretch>
        </p:blipFill>
        <p:spPr bwMode="auto">
          <a:xfrm>
            <a:off x="6229350" y="0"/>
            <a:ext cx="5962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784350" y="4637088"/>
            <a:ext cx="8491538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1646" tIns="40823" rIns="81646" bIns="40823"/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altLang="it-IT" sz="1814" b="1">
                <a:latin typeface="DejaVu Sans" pitchFamily="32" charset="0"/>
                <a:cs typeface="Segoe UI" panose="020B0502040204020203" pitchFamily="34" charset="0"/>
              </a:rPr>
              <a:t>Angelo Peruzzi</a:t>
            </a:r>
          </a:p>
          <a:p>
            <a:pPr fontAlgn="auto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altLang="it-IT" sz="1814">
                <a:latin typeface="DejaVu Sans" pitchFamily="32" charset="0"/>
                <a:cs typeface="Segoe UI" panose="020B0502040204020203" pitchFamily="34" charset="0"/>
              </a:rPr>
              <a:t>"È stata la peggior stronzata che ho fatto nel mondo del calcio (positivo alla fentermina quando aveva 18 anni): il </a:t>
            </a:r>
            <a:r>
              <a:rPr lang="it-IT" altLang="it-IT" sz="1814" b="1">
                <a:latin typeface="DejaVu Sans" pitchFamily="32" charset="0"/>
                <a:cs typeface="Segoe UI" panose="020B0502040204020203" pitchFamily="34" charset="0"/>
              </a:rPr>
              <a:t>Lipopill </a:t>
            </a:r>
            <a:r>
              <a:rPr lang="it-IT" altLang="it-IT" sz="1814">
                <a:latin typeface="DejaVu Sans" pitchFamily="32" charset="0"/>
                <a:cs typeface="Segoe UI" panose="020B0502040204020203" pitchFamily="34" charset="0"/>
              </a:rPr>
              <a:t>me lo diede un compagno perché venivo da uno stiramento e non volevo farmi di nuovo male, ma quando la Roma mi disse di fare ricorso dissi di no. Ho sbagliato, ho pagato con un anno di squalifica ed è stato giustissimo.</a:t>
            </a:r>
          </a:p>
        </p:txBody>
      </p:sp>
      <p:sp>
        <p:nvSpPr>
          <p:cNvPr id="73731" name="Rectangle 2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5202238" y="2133600"/>
            <a:ext cx="17875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altLang="it-IT" sz="1633">
              <a:latin typeface="+mn-lt"/>
              <a:cs typeface="+mn-cs"/>
            </a:endParaRPr>
          </a:p>
        </p:txBody>
      </p:sp>
      <p:pic>
        <p:nvPicPr>
          <p:cNvPr id="2293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1538" y="293688"/>
            <a:ext cx="315595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719263" y="5237163"/>
            <a:ext cx="8751887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1646" tIns="40823" rIns="81646" bIns="40823"/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altLang="it-IT" sz="1814" b="1">
                <a:latin typeface="DejaVu Sans" pitchFamily="32" charset="0"/>
                <a:cs typeface="Segoe UI" panose="020B0502040204020203" pitchFamily="34" charset="0"/>
              </a:rPr>
              <a:t>Frank De Boer</a:t>
            </a:r>
          </a:p>
          <a:p>
            <a:pPr fontAlgn="auto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altLang="it-IT" sz="1814">
                <a:latin typeface="DejaVu Sans" pitchFamily="32" charset="0"/>
                <a:cs typeface="Segoe UI" panose="020B0502040204020203" pitchFamily="34" charset="0"/>
              </a:rPr>
              <a:t>L’ex allenatore dell’Inter, ai tempi del Barcellona, venne squalificato dopo essere risultato positivo a un test antidoping per aver usato il </a:t>
            </a:r>
            <a:r>
              <a:rPr lang="it-IT" altLang="it-IT" sz="1814" b="1">
                <a:latin typeface="DejaVu Sans" pitchFamily="32" charset="0"/>
                <a:cs typeface="Segoe UI" panose="020B0502040204020203" pitchFamily="34" charset="0"/>
              </a:rPr>
              <a:t>nandrolone</a:t>
            </a:r>
            <a:r>
              <a:rPr lang="it-IT" altLang="it-IT" sz="1814">
                <a:latin typeface="DejaVu Sans" pitchFamily="32" charset="0"/>
                <a:cs typeface="Segoe UI" panose="020B0502040204020203" pitchFamily="34" charset="0"/>
              </a:rPr>
              <a:t>. Era il 2001.</a:t>
            </a:r>
          </a:p>
        </p:txBody>
      </p:sp>
      <p:pic>
        <p:nvPicPr>
          <p:cNvPr id="2314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2113" y="423863"/>
            <a:ext cx="4044950" cy="483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 Box 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654175" y="4964113"/>
            <a:ext cx="8883650" cy="144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1646" tIns="40823" rIns="81646" bIns="40823"/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altLang="it-IT" sz="1814" b="1">
                <a:latin typeface="DejaVu Sans" pitchFamily="32" charset="0"/>
                <a:cs typeface="Segoe UI" panose="020B0502040204020203" pitchFamily="34" charset="0"/>
              </a:rPr>
              <a:t>Jaap Stam</a:t>
            </a:r>
          </a:p>
          <a:p>
            <a:pPr fontAlgn="auto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altLang="it-IT" sz="1814">
                <a:latin typeface="DejaVu Sans" pitchFamily="32" charset="0"/>
                <a:cs typeface="Segoe UI" panose="020B0502040204020203" pitchFamily="34" charset="0"/>
              </a:rPr>
              <a:t>Al secondo anno alla Lazio, il 13 ottobre 2001, a seguito di un controllo antidoping dopo la partita Atalanta-Lazio il difensore olandese è risultato positivo al </a:t>
            </a:r>
            <a:r>
              <a:rPr lang="it-IT" altLang="it-IT" sz="1814" b="1">
                <a:latin typeface="DejaVu Sans" pitchFamily="32" charset="0"/>
                <a:cs typeface="Segoe UI" panose="020B0502040204020203" pitchFamily="34" charset="0"/>
              </a:rPr>
              <a:t>nandrolone</a:t>
            </a:r>
            <a:r>
              <a:rPr lang="it-IT" altLang="it-IT" sz="1814">
                <a:latin typeface="DejaVu Sans" pitchFamily="32" charset="0"/>
                <a:cs typeface="Segoe UI" panose="020B0502040204020203" pitchFamily="34" charset="0"/>
              </a:rPr>
              <a:t>. Viene condannato a 5 mesi di squalifica, poi ridotti a 4.</a:t>
            </a:r>
          </a:p>
        </p:txBody>
      </p:sp>
      <p:pic>
        <p:nvPicPr>
          <p:cNvPr id="2334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9313" y="358775"/>
            <a:ext cx="3525837" cy="470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914525" y="5291138"/>
            <a:ext cx="8361363" cy="144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1646" tIns="40823" rIns="81646" bIns="40823"/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altLang="it-IT" sz="1814" b="1">
                <a:latin typeface="DejaVu Sans" pitchFamily="32" charset="0"/>
                <a:cs typeface="Segoe UI" panose="020B0502040204020203" pitchFamily="34" charset="0"/>
              </a:rPr>
              <a:t>Edgar Davids</a:t>
            </a:r>
          </a:p>
          <a:p>
            <a:pPr fontAlgn="auto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altLang="it-IT" sz="1814">
                <a:latin typeface="DejaVu Sans" pitchFamily="32" charset="0"/>
                <a:cs typeface="Segoe UI" panose="020B0502040204020203" pitchFamily="34" charset="0"/>
              </a:rPr>
              <a:t>Il 21 aprile 2001, quando il centrocampista olandese vestiva la maglia della Juventus, venne squalificato per quattro mesi da tutte le competizioni sportive per essere risultato positivo al </a:t>
            </a:r>
            <a:r>
              <a:rPr lang="it-IT" altLang="it-IT" sz="1814" b="1">
                <a:latin typeface="DejaVu Sans" pitchFamily="32" charset="0"/>
                <a:cs typeface="Segoe UI" panose="020B0502040204020203" pitchFamily="34" charset="0"/>
              </a:rPr>
              <a:t>nandrolone</a:t>
            </a:r>
          </a:p>
        </p:txBody>
      </p:sp>
      <p:pic>
        <p:nvPicPr>
          <p:cNvPr id="2355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6850" y="815975"/>
            <a:ext cx="5551488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719263" y="5489575"/>
            <a:ext cx="8740775" cy="117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1646" tIns="40823" rIns="81646" bIns="40823"/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altLang="it-IT" sz="1814" b="1">
                <a:latin typeface="DejaVu Sans" pitchFamily="32" charset="0"/>
                <a:cs typeface="Segoe UI" panose="020B0502040204020203" pitchFamily="34" charset="0"/>
              </a:rPr>
              <a:t>Marco Borriello</a:t>
            </a:r>
            <a:r>
              <a:rPr lang="it-IT" altLang="it-IT" sz="1814">
                <a:latin typeface="DejaVu Sans" pitchFamily="32" charset="0"/>
                <a:cs typeface="Segoe UI" panose="020B0502040204020203" pitchFamily="34" charset="0"/>
              </a:rPr>
              <a:t> </a:t>
            </a:r>
          </a:p>
          <a:p>
            <a:pPr fontAlgn="auto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altLang="it-IT" sz="1814">
                <a:latin typeface="DejaVu Sans" pitchFamily="32" charset="0"/>
                <a:cs typeface="Segoe UI" panose="020B0502040204020203" pitchFamily="34" charset="0"/>
              </a:rPr>
              <a:t>trovato positivo al </a:t>
            </a:r>
            <a:r>
              <a:rPr lang="it-IT" altLang="it-IT" sz="1814" b="1">
                <a:latin typeface="DejaVu Sans" pitchFamily="32" charset="0"/>
                <a:cs typeface="Segoe UI" panose="020B0502040204020203" pitchFamily="34" charset="0"/>
              </a:rPr>
              <a:t>prednisone e prednisolone </a:t>
            </a:r>
            <a:r>
              <a:rPr lang="it-IT" altLang="it-IT" sz="1814">
                <a:latin typeface="DejaVu Sans" pitchFamily="32" charset="0"/>
                <a:cs typeface="Segoe UI" panose="020B0502040204020203" pitchFamily="34" charset="0"/>
              </a:rPr>
              <a:t>(metaboliti del cortisone) nel match contro la Roma del 21 dicembre 2006. La squalifica fu di tre mesi. </a:t>
            </a:r>
          </a:p>
        </p:txBody>
      </p:sp>
      <p:sp>
        <p:nvSpPr>
          <p:cNvPr id="81923" name="Rectangle 2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5124450" y="2133600"/>
            <a:ext cx="19431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altLang="it-IT" sz="1633">
              <a:latin typeface="+mn-lt"/>
              <a:cs typeface="+mn-cs"/>
            </a:endParaRPr>
          </a:p>
        </p:txBody>
      </p:sp>
      <p:pic>
        <p:nvPicPr>
          <p:cNvPr id="2375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2113" y="293688"/>
            <a:ext cx="3673475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27800" y="441325"/>
            <a:ext cx="4695825" cy="620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43" name="Text Box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6527800" y="6230938"/>
            <a:ext cx="2590800" cy="37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9811" tIns="46702" rIns="89811" bIns="46702">
            <a:spAutoFit/>
          </a:bodyPr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spcBef>
                <a:spcPts val="1123"/>
              </a:spcBef>
              <a:spcAft>
                <a:spcPts val="0"/>
              </a:spcAft>
              <a:buClrTx/>
              <a:defRPr/>
            </a:pPr>
            <a:r>
              <a:rPr lang="it-IT" altLang="it-IT" sz="1814" dirty="0">
                <a:cs typeface="Segoe UI" panose="020B0502040204020203" pitchFamily="34" charset="0"/>
              </a:rPr>
              <a:t>TERESA JOHAUG</a:t>
            </a:r>
          </a:p>
        </p:txBody>
      </p:sp>
      <p:sp>
        <p:nvSpPr>
          <p:cNvPr id="266244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25425" y="449263"/>
            <a:ext cx="3657600" cy="358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1646" tIns="42456" rIns="81646" bIns="42456">
            <a:spAutoFit/>
          </a:bodyPr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8000"/>
              </a:lnSpc>
              <a:spcBef>
                <a:spcPts val="1814"/>
              </a:spcBef>
              <a:spcAft>
                <a:spcPts val="0"/>
              </a:spcAft>
              <a:buClrTx/>
              <a:defRPr/>
            </a:pPr>
            <a:r>
              <a:rPr lang="it-IT" altLang="it-IT" sz="2903" b="1" dirty="0">
                <a:latin typeface="DejaVu Sans" pitchFamily="32" charset="0"/>
                <a:cs typeface="Segoe UI" panose="020B0502040204020203" pitchFamily="34" charset="0"/>
              </a:rPr>
              <a:t>2.1 Presenza di una Sostanza Vietata o dei suoi metaboliti o marker  in un campione biologico dell’Atleta.</a:t>
            </a:r>
          </a:p>
        </p:txBody>
      </p:sp>
      <p:pic>
        <p:nvPicPr>
          <p:cNvPr id="34820" name="Immagin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89225" y="3795713"/>
            <a:ext cx="3659188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19488" y="612775"/>
            <a:ext cx="512445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Text Box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046288" y="5705475"/>
            <a:ext cx="7839075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1646" tIns="40823" rIns="81646" bIns="40823"/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altLang="it-IT" sz="1814" b="1">
                <a:latin typeface="DejaVu Sans" pitchFamily="32" charset="0"/>
                <a:cs typeface="Segoe UI" panose="020B0502040204020203" pitchFamily="34" charset="0"/>
              </a:rPr>
              <a:t>Giuseppe Rossi</a:t>
            </a:r>
          </a:p>
          <a:p>
            <a:pPr fontAlgn="auto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altLang="it-IT" sz="1814">
                <a:latin typeface="DejaVu Sans" pitchFamily="32" charset="0"/>
                <a:cs typeface="Segoe UI" panose="020B0502040204020203" pitchFamily="34" charset="0"/>
              </a:rPr>
              <a:t>Nel 2017 positivo per contaminazione da alimenti?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4775" y="587375"/>
            <a:ext cx="6913563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914525" y="5772150"/>
            <a:ext cx="79692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1646" tIns="40823" rIns="81646" bIns="40823"/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altLang="it-IT" sz="1814" b="1">
                <a:latin typeface="DejaVu Sans" pitchFamily="32" charset="0"/>
                <a:cs typeface="Segoe UI" panose="020B0502040204020203" pitchFamily="34" charset="0"/>
              </a:rPr>
              <a:t>Joao Pedro</a:t>
            </a:r>
          </a:p>
          <a:p>
            <a:pPr fontAlgn="auto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altLang="it-IT" sz="1814">
                <a:latin typeface="DejaVu Sans" pitchFamily="32" charset="0"/>
                <a:cs typeface="Segoe UI" panose="020B0502040204020203" pitchFamily="34" charset="0"/>
              </a:rPr>
              <a:t>Trovato positivo 2 volte in poco tempo ad un diuretico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71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4350" y="457200"/>
            <a:ext cx="8555038" cy="304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1" name="Immagin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6463" y="423863"/>
            <a:ext cx="8169275" cy="535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CasellaDiTesto 6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146300" y="6000750"/>
            <a:ext cx="8296275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1633">
                <a:latin typeface="+mn-lt"/>
                <a:cs typeface="+mn-cs"/>
              </a:rPr>
              <a:t>Ex portiere dell'Ajax, Andre Onana, positivo il 30 ottobre 2020 al Furosemide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5" name="Immagin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9975" y="227013"/>
            <a:ext cx="4041775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CasellaDiTesto 6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669687" y="228107"/>
            <a:ext cx="4622286" cy="629069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33" dirty="0">
                <a:latin typeface="DejaVu Sans" pitchFamily="32" charset="0"/>
                <a:cs typeface="+mn-cs"/>
              </a:rPr>
              <a:t>André </a:t>
            </a:r>
            <a:r>
              <a:rPr lang="it-IT" sz="1633" dirty="0" err="1">
                <a:latin typeface="DejaVu Sans" pitchFamily="32" charset="0"/>
                <a:cs typeface="+mn-cs"/>
              </a:rPr>
              <a:t>Onana</a:t>
            </a:r>
            <a:r>
              <a:rPr lang="it-IT" sz="1633" dirty="0">
                <a:latin typeface="DejaVu Sans" pitchFamily="32" charset="0"/>
                <a:cs typeface="+mn-cs"/>
              </a:rPr>
              <a:t> aveva mal di testa. Era tornato dalla trasferta a Bergamo, dove l’Ajax aveva pareggiato 2-2 con l’Atalanta.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33" dirty="0">
                <a:latin typeface="DejaVu Sans" pitchFamily="32" charset="0"/>
                <a:cs typeface="+mn-cs"/>
              </a:rPr>
              <a:t>Ingoia una pillola tra quelle che ha in cucina, pensando sia paracetamolo.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33" dirty="0">
                <a:latin typeface="DejaVu Sans" pitchFamily="32" charset="0"/>
                <a:cs typeface="+mn-cs"/>
              </a:rPr>
              <a:t>Dopo la seduta di allenamento viene chiamato per un test antidoping, di routine e risulta </a:t>
            </a:r>
            <a:r>
              <a:rPr lang="it-IT" sz="1633" dirty="0">
                <a:highlight>
                  <a:srgbClr val="FFFF00"/>
                </a:highlight>
                <a:latin typeface="DejaVu Sans" pitchFamily="32" charset="0"/>
                <a:cs typeface="+mn-cs"/>
              </a:rPr>
              <a:t>Positivo</a:t>
            </a:r>
            <a:r>
              <a:rPr lang="it-IT" sz="1633" dirty="0">
                <a:latin typeface="DejaVu Sans" pitchFamily="32" charset="0"/>
                <a:cs typeface="+mn-cs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33" dirty="0">
                <a:highlight>
                  <a:srgbClr val="FFFF00"/>
                </a:highlight>
                <a:latin typeface="DejaVu Sans" pitchFamily="32" charset="0"/>
                <a:cs typeface="+mn-cs"/>
              </a:rPr>
              <a:t>Viene squalificato per dodici mesi</a:t>
            </a:r>
            <a:r>
              <a:rPr lang="it-IT" sz="1633" dirty="0">
                <a:latin typeface="DejaVu Sans" pitchFamily="32" charset="0"/>
                <a:cs typeface="+mn-cs"/>
              </a:rPr>
              <a:t>, successivamente </a:t>
            </a:r>
            <a:r>
              <a:rPr lang="it-IT" sz="1633" dirty="0">
                <a:highlight>
                  <a:srgbClr val="FFFF00"/>
                </a:highlight>
                <a:latin typeface="DejaVu Sans" pitchFamily="32" charset="0"/>
                <a:cs typeface="+mn-cs"/>
              </a:rPr>
              <a:t>ridotti a nove</a:t>
            </a:r>
            <a:r>
              <a:rPr lang="it-IT" sz="1633" dirty="0">
                <a:latin typeface="DejaVu Sans" pitchFamily="32" charset="0"/>
                <a:cs typeface="+mn-cs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33" dirty="0">
                <a:latin typeface="DejaVu Sans" pitchFamily="32" charset="0"/>
                <a:cs typeface="+mn-cs"/>
              </a:rPr>
              <a:t>Anche </a:t>
            </a:r>
            <a:r>
              <a:rPr lang="it-IT" sz="1633" b="1" dirty="0">
                <a:latin typeface="DejaVu Sans" pitchFamily="32" charset="0"/>
                <a:cs typeface="+mn-cs"/>
              </a:rPr>
              <a:t>i tribunali hanno riconosciuto che non fu vero doping, il portiere camerunense aveva assunto per sbaglio una pillola post-gravidanza della moglie.</a:t>
            </a:r>
            <a:r>
              <a:rPr lang="it-IT" sz="1633" dirty="0">
                <a:latin typeface="DejaVu Sans" pitchFamily="32" charset="0"/>
                <a:cs typeface="+mn-cs"/>
              </a:rPr>
              <a:t> Il </a:t>
            </a:r>
            <a:r>
              <a:rPr lang="it-IT" sz="1633" dirty="0" err="1">
                <a:latin typeface="DejaVu Sans" pitchFamily="32" charset="0"/>
                <a:cs typeface="+mn-cs"/>
              </a:rPr>
              <a:t>Lasimac</a:t>
            </a:r>
            <a:r>
              <a:rPr lang="it-IT" sz="1633" dirty="0">
                <a:latin typeface="DejaVu Sans" pitchFamily="32" charset="0"/>
                <a:cs typeface="+mn-cs"/>
              </a:rPr>
              <a:t>, un diuretico a base di Furosemide, prescritto a sua moglie dopo il parto.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33" dirty="0">
                <a:latin typeface="DejaVu Sans" pitchFamily="32" charset="0"/>
                <a:cs typeface="+mn-cs"/>
              </a:rPr>
              <a:t>I blister sembravano gli stessi, anche le pillole: piccoli cerchi bianchi, appena 6 mm di diametro.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540" b="1" dirty="0">
                <a:highlight>
                  <a:srgbClr val="FFFF00"/>
                </a:highlight>
                <a:latin typeface="DejaVu Sans" pitchFamily="32" charset="0"/>
                <a:cs typeface="+mn-cs"/>
              </a:rPr>
              <a:t>“È incredibile: 40 mg possono distruggere una carriera</a:t>
            </a:r>
            <a:r>
              <a:rPr lang="it-IT" sz="2540" b="1" dirty="0">
                <a:latin typeface="DejaVu Sans" pitchFamily="32" charset="0"/>
                <a:cs typeface="+mn-cs"/>
              </a:rPr>
              <a:t>”, dice</a:t>
            </a:r>
            <a:r>
              <a:rPr lang="it-IT" sz="1633" dirty="0">
                <a:latin typeface="DejaVu Sans" pitchFamily="32" charset="0"/>
                <a:cs typeface="+mn-cs"/>
              </a:rPr>
              <a:t>.</a:t>
            </a:r>
            <a:endParaRPr lang="it-IT" altLang="it-IT" sz="1633" dirty="0">
              <a:latin typeface="DejaVu Sans" pitchFamily="32" charset="0"/>
              <a:cs typeface="+mn-cs"/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/>
            </a:extLst>
          </p:cNvPr>
          <p:cNvSpPr txBox="1"/>
          <p:nvPr/>
        </p:nvSpPr>
        <p:spPr>
          <a:xfrm>
            <a:off x="1653944" y="489404"/>
            <a:ext cx="4017212" cy="511806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33" dirty="0">
                <a:latin typeface="DejaVu Sans" pitchFamily="32" charset="0"/>
                <a:cs typeface="+mn-cs"/>
                <a:hlinkClick r:id="rId3"/>
              </a:rPr>
              <a:t>ad aprile 2021</a:t>
            </a:r>
            <a:r>
              <a:rPr lang="it-IT" sz="1633" dirty="0">
                <a:latin typeface="DejaVu Sans" pitchFamily="32" charset="0"/>
                <a:cs typeface="+mn-cs"/>
              </a:rPr>
              <a:t>, </a:t>
            </a:r>
            <a:r>
              <a:rPr lang="it-IT" sz="1633" b="1" dirty="0">
                <a:latin typeface="DejaVu Sans" pitchFamily="32" charset="0"/>
                <a:cs typeface="+mn-cs"/>
              </a:rPr>
              <a:t>Gasperini interveniva in prima persona interrompendo un controllo antidoping</a:t>
            </a:r>
            <a:r>
              <a:rPr lang="it-IT" sz="1633" dirty="0">
                <a:latin typeface="DejaVu Sans" pitchFamily="32" charset="0"/>
                <a:cs typeface="+mn-cs"/>
              </a:rPr>
              <a:t> a sorpresa su un suo giocatore, portandolo via e riconducendolo all’allenamento della squadra.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33" dirty="0">
                <a:highlight>
                  <a:srgbClr val="FFFF00"/>
                </a:highlight>
                <a:latin typeface="DejaVu Sans" pitchFamily="32" charset="0"/>
                <a:cs typeface="+mn-cs"/>
              </a:rPr>
              <a:t>In aggiunta a questo, l’allenatore della Dea aveva insultato l’ispettore che stava conducendo il test, e </a:t>
            </a:r>
            <a:r>
              <a:rPr lang="it-IT" sz="1633" b="1" dirty="0">
                <a:highlight>
                  <a:srgbClr val="FFFF00"/>
                </a:highlight>
                <a:latin typeface="DejaVu Sans" pitchFamily="32" charset="0"/>
                <a:cs typeface="+mn-cs"/>
              </a:rPr>
              <a:t>inveito contro l’intero sistema dell’antidoping</a:t>
            </a:r>
            <a:r>
              <a:rPr lang="it-IT" sz="1633" dirty="0">
                <a:latin typeface="DejaVu Sans" pitchFamily="32" charset="0"/>
                <a:cs typeface="+mn-cs"/>
              </a:rPr>
              <a:t>, motivo per cui era stato deferito al Tribunale Nazionale Antidoping.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33" dirty="0">
                <a:latin typeface="DejaVu Sans" pitchFamily="32" charset="0"/>
                <a:cs typeface="+mn-cs"/>
              </a:rPr>
              <a:t>La faccenda </a:t>
            </a:r>
            <a:r>
              <a:rPr lang="it-IT" sz="1633" dirty="0">
                <a:latin typeface="DejaVu Sans" pitchFamily="32" charset="0"/>
                <a:cs typeface="+mn-cs"/>
                <a:hlinkClick r:id="rId4"/>
              </a:rPr>
              <a:t>si era risolta a fine settembre</a:t>
            </a:r>
            <a:r>
              <a:rPr lang="it-IT" sz="1633" dirty="0">
                <a:latin typeface="DejaVu Sans" pitchFamily="32" charset="0"/>
                <a:cs typeface="+mn-cs"/>
              </a:rPr>
              <a:t> con una nota di biasimo per il comportamento offensivo tenuto dall’allenatore piemontese, e la condanna al pagamento delle spese processuali, ma nulla di più.</a:t>
            </a:r>
          </a:p>
        </p:txBody>
      </p:sp>
      <p:pic>
        <p:nvPicPr>
          <p:cNvPr id="247810" name="Immagine 3" descr="Immagine che contiene Viso umano, persona, vestiti, uomo&#10;&#10;Descrizione generata automaticamen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32463" y="473075"/>
            <a:ext cx="4791075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/>
            </a:extLst>
          </p:cNvPr>
          <p:cNvSpPr/>
          <p:nvPr/>
        </p:nvSpPr>
        <p:spPr>
          <a:xfrm>
            <a:off x="1915242" y="228107"/>
            <a:ext cx="8426841" cy="154337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900"/>
              </a:spcBef>
              <a:spcAft>
                <a:spcPts val="450"/>
              </a:spcAft>
              <a:defRPr/>
            </a:pPr>
            <a:r>
              <a:rPr lang="it-IT" sz="2540" b="1" kern="100" dirty="0" err="1">
                <a:latin typeface="Liberation Serif" panose="02020603050405020304" pitchFamily="18" charset="0"/>
                <a:cs typeface="Lucida Sans" panose="020B0602030504020204" pitchFamily="34" charset="0"/>
              </a:rPr>
              <a:t>Palomino</a:t>
            </a:r>
            <a:r>
              <a:rPr lang="it-IT" sz="2540" b="1" kern="100" dirty="0">
                <a:latin typeface="Liberation Serif" panose="02020603050405020304" pitchFamily="18" charset="0"/>
                <a:cs typeface="Lucida Sans" panose="020B0602030504020204" pitchFamily="34" charset="0"/>
              </a:rPr>
              <a:t> positivo al doping, la sostanza proibita è il </a:t>
            </a:r>
            <a:r>
              <a:rPr lang="it-IT" sz="2540" b="1" kern="100" dirty="0" err="1">
                <a:highlight>
                  <a:srgbClr val="FFFF00"/>
                </a:highlight>
                <a:latin typeface="Liberation Serif" panose="02020603050405020304" pitchFamily="18" charset="0"/>
                <a:cs typeface="Lucida Sans" panose="020B0602030504020204" pitchFamily="34" charset="0"/>
              </a:rPr>
              <a:t>Clostebol</a:t>
            </a:r>
            <a:r>
              <a:rPr lang="it-IT" sz="2540" b="1" kern="100" dirty="0">
                <a:latin typeface="Liberation Serif" panose="02020603050405020304" pitchFamily="18" charset="0"/>
                <a:cs typeface="Lucida Sans" panose="020B0602030504020204" pitchFamily="34" charset="0"/>
              </a:rPr>
              <a:t> Metabolita: ​​test a sorpresa nel ritiro dell'Atalanta</a:t>
            </a:r>
          </a:p>
          <a:p>
            <a:pPr algn="ctr" fontAlgn="auto">
              <a:spcBef>
                <a:spcPts val="750"/>
              </a:spcBef>
              <a:spcAft>
                <a:spcPts val="450"/>
              </a:spcAft>
              <a:defRPr/>
            </a:pPr>
            <a:r>
              <a:rPr lang="it-IT" sz="1633" b="1" kern="100" dirty="0">
                <a:latin typeface="Liberation Serif" panose="02020603050405020304" pitchFamily="18" charset="0"/>
                <a:cs typeface="Lucida Sans" panose="020B0602030504020204" pitchFamily="34" charset="0"/>
              </a:rPr>
              <a:t>Il Tribunale nazionale antidoping ha sospeso il difensore argentino su istanza della Procura di Nado Italia</a:t>
            </a:r>
          </a:p>
        </p:txBody>
      </p:sp>
      <p:pic>
        <p:nvPicPr>
          <p:cNvPr id="249858" name="Immagin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6463" y="1927225"/>
            <a:ext cx="8035925" cy="437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1" name="Immagin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1025" y="144463"/>
            <a:ext cx="8361363" cy="661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0882" name="Immagin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7375" y="946150"/>
            <a:ext cx="560228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asellaDiTesto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111375" y="26988"/>
            <a:ext cx="8361363" cy="874712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540" b="1" dirty="0">
                <a:latin typeface="+mn-lt"/>
                <a:cs typeface="+mn-cs"/>
              </a:rPr>
              <a:t>Pogba positivo al testosterone, controanalisi confermano positivo al DHEA</a:t>
            </a:r>
          </a:p>
        </p:txBody>
      </p:sp>
      <p:pic>
        <p:nvPicPr>
          <p:cNvPr id="252930" name="Immagine 5" descr="Immagine che contiene erba, persona, Stadio da calcio, calciatore&#10;&#10;Descrizione generata automaticamen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7150" y="876300"/>
            <a:ext cx="718502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2281238" y="6111875"/>
            <a:ext cx="8361362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2540" b="1" dirty="0">
                <a:latin typeface="+mn-lt"/>
                <a:cs typeface="+mn-cs"/>
              </a:rPr>
              <a:t>Squalifica di 4 anni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8" name="Freeform 6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8850" y="917575"/>
            <a:ext cx="706438" cy="586422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53260" name="Freeform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11117263" y="642938"/>
            <a:ext cx="420687" cy="5668962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54980" name="Rectangle 5326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auto">
          <a:xfrm>
            <a:off x="638175" y="642938"/>
            <a:ext cx="10933113" cy="5392737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254981" name="Immagine 2" descr="Immagine che contiene persona, uomo, erba, stadio&#10;&#10;Descrizione generata automaticamen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62063" y="1447800"/>
            <a:ext cx="5180012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4982" name="CasellaDiTesto 5"/>
          <p:cNvSpPr txBox="1">
            <a:spLocks noChangeArrowheads="1"/>
          </p:cNvSpPr>
          <p:nvPr/>
        </p:nvSpPr>
        <p:spPr bwMode="auto">
          <a:xfrm>
            <a:off x="1262063" y="4471988"/>
            <a:ext cx="5180012" cy="755650"/>
          </a:xfrm>
          <a:prstGeom prst="rect">
            <a:avLst/>
          </a:prstGeom>
          <a:solidFill>
            <a:srgbClr val="000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600"/>
              </a:spcAft>
            </a:pPr>
            <a:r>
              <a:rPr lang="it-IT" altLang="it-IT" sz="1300">
                <a:solidFill>
                  <a:srgbClr val="FFFFFF"/>
                </a:solidFill>
                <a:latin typeface="Calibri" pitchFamily="34" charset="0"/>
              </a:rPr>
              <a:t>Gianluca Vialli</a:t>
            </a:r>
          </a:p>
        </p:txBody>
      </p:sp>
      <p:pic>
        <p:nvPicPr>
          <p:cNvPr id="254983" name="Immagine 4" descr="Immagine che contiene persona, Viso umano, vestiti, aria aperta&#10;&#10;Descrizione generata automaticamen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7163" y="1447800"/>
            <a:ext cx="441960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4984" name="CasellaDiTesto 6"/>
          <p:cNvSpPr txBox="1">
            <a:spLocks noChangeArrowheads="1"/>
          </p:cNvSpPr>
          <p:nvPr/>
        </p:nvSpPr>
        <p:spPr bwMode="auto">
          <a:xfrm>
            <a:off x="6507163" y="4471988"/>
            <a:ext cx="4419600" cy="755650"/>
          </a:xfrm>
          <a:prstGeom prst="rect">
            <a:avLst/>
          </a:prstGeom>
          <a:solidFill>
            <a:srgbClr val="000000">
              <a:alpha val="50195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spcAft>
                <a:spcPts val="600"/>
              </a:spcAft>
            </a:pPr>
            <a:r>
              <a:rPr lang="it-IT" altLang="it-IT" sz="1300">
                <a:solidFill>
                  <a:srgbClr val="FFFFFF"/>
                </a:solidFill>
                <a:latin typeface="Calibri" pitchFamily="34" charset="0"/>
              </a:rPr>
              <a:t>Sinisa Mihajlovic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576263" y="293688"/>
            <a:ext cx="6057900" cy="321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1646" tIns="42456" rIns="81646" bIns="42456">
            <a:spAutoFit/>
          </a:bodyPr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8000"/>
              </a:lnSpc>
              <a:spcBef>
                <a:spcPts val="1814"/>
              </a:spcBef>
              <a:spcAft>
                <a:spcPts val="0"/>
              </a:spcAft>
              <a:buClrTx/>
              <a:defRPr/>
            </a:pPr>
            <a:r>
              <a:rPr lang="en-US" sz="3200" dirty="0"/>
              <a:t>2.1.1 </a:t>
            </a:r>
            <a:r>
              <a:rPr lang="en-US" sz="3200" dirty="0" err="1"/>
              <a:t>Ogni</a:t>
            </a:r>
            <a:r>
              <a:rPr lang="en-US" sz="3200" dirty="0"/>
              <a:t> </a:t>
            </a:r>
            <a:r>
              <a:rPr lang="en-US" sz="3200" dirty="0" err="1"/>
              <a:t>Atleta</a:t>
            </a:r>
            <a:r>
              <a:rPr lang="en-US" sz="3200" dirty="0"/>
              <a:t> </a:t>
            </a:r>
            <a:r>
              <a:rPr lang="en-US" sz="3200" dirty="0" err="1"/>
              <a:t>si</a:t>
            </a:r>
            <a:r>
              <a:rPr lang="en-US" sz="3200" dirty="0"/>
              <a:t> </a:t>
            </a:r>
            <a:r>
              <a:rPr lang="en-US" sz="3200" dirty="0" err="1"/>
              <a:t>deve</a:t>
            </a:r>
            <a:r>
              <a:rPr lang="en-US" sz="3200" dirty="0"/>
              <a:t> </a:t>
            </a:r>
            <a:r>
              <a:rPr lang="en-US" sz="3200" dirty="0" err="1"/>
              <a:t>assicurare</a:t>
            </a:r>
            <a:r>
              <a:rPr lang="en-US" sz="3200" dirty="0"/>
              <a:t> di non </a:t>
            </a:r>
            <a:r>
              <a:rPr lang="en-US" sz="3200" dirty="0" err="1"/>
              <a:t>introdurre</a:t>
            </a:r>
            <a:r>
              <a:rPr lang="en-US" sz="3200" dirty="0"/>
              <a:t> alcuna </a:t>
            </a:r>
            <a:r>
              <a:rPr lang="en-US" sz="3200" dirty="0" err="1"/>
              <a:t>sostanza</a:t>
            </a:r>
            <a:r>
              <a:rPr lang="en-US" sz="3200" dirty="0"/>
              <a:t> </a:t>
            </a:r>
            <a:r>
              <a:rPr lang="en-US" sz="3200" dirty="0" err="1"/>
              <a:t>presente</a:t>
            </a:r>
            <a:r>
              <a:rPr lang="en-US" sz="3200" dirty="0"/>
              <a:t> </a:t>
            </a:r>
            <a:r>
              <a:rPr lang="en-US" sz="3200" dirty="0" err="1"/>
              <a:t>nella</a:t>
            </a:r>
            <a:r>
              <a:rPr lang="en-US" sz="3200" dirty="0"/>
              <a:t> </a:t>
            </a:r>
            <a:r>
              <a:rPr lang="en-US" sz="3200" dirty="0" err="1"/>
              <a:t>lista</a:t>
            </a:r>
            <a:r>
              <a:rPr lang="en-US" sz="3200" dirty="0"/>
              <a:t> </a:t>
            </a:r>
            <a:r>
              <a:rPr lang="en-US" sz="3200" dirty="0" err="1"/>
              <a:t>delle</a:t>
            </a:r>
            <a:r>
              <a:rPr lang="en-US" sz="3200" dirty="0"/>
              <a:t> </a:t>
            </a:r>
            <a:r>
              <a:rPr lang="en-US" sz="3200" dirty="0" err="1"/>
              <a:t>sostanze</a:t>
            </a:r>
            <a:r>
              <a:rPr lang="en-US" sz="3200" dirty="0"/>
              <a:t> </a:t>
            </a:r>
            <a:r>
              <a:rPr lang="en-US" sz="3200" dirty="0" err="1"/>
              <a:t>proibite</a:t>
            </a:r>
            <a:r>
              <a:rPr lang="en-US" sz="3200" dirty="0"/>
              <a:t>.</a:t>
            </a:r>
          </a:p>
          <a:p>
            <a:pPr fontAlgn="auto">
              <a:lnSpc>
                <a:spcPct val="98000"/>
              </a:lnSpc>
              <a:spcBef>
                <a:spcPts val="1814"/>
              </a:spcBef>
              <a:spcAft>
                <a:spcPts val="0"/>
              </a:spcAft>
              <a:buClrTx/>
              <a:defRPr/>
            </a:pPr>
            <a:r>
              <a:rPr lang="en-US" sz="3200" dirty="0" err="1"/>
              <a:t>L’atleta</a:t>
            </a:r>
            <a:r>
              <a:rPr lang="en-US" sz="3200" dirty="0"/>
              <a:t> è </a:t>
            </a:r>
            <a:r>
              <a:rPr lang="en-US" sz="3200" dirty="0" err="1"/>
              <a:t>responsabile</a:t>
            </a:r>
            <a:r>
              <a:rPr lang="en-US" sz="3200" dirty="0"/>
              <a:t> di </a:t>
            </a:r>
            <a:r>
              <a:rPr lang="en-US" sz="3200" dirty="0" err="1"/>
              <a:t>tutto</a:t>
            </a:r>
            <a:r>
              <a:rPr lang="en-US" sz="3200" dirty="0"/>
              <a:t> </a:t>
            </a:r>
            <a:r>
              <a:rPr lang="en-US" sz="3200" dirty="0" err="1"/>
              <a:t>ciò</a:t>
            </a:r>
            <a:r>
              <a:rPr lang="en-US" sz="3200" dirty="0"/>
              <a:t> </a:t>
            </a:r>
            <a:r>
              <a:rPr lang="en-US" sz="3200" dirty="0" err="1"/>
              <a:t>che</a:t>
            </a:r>
            <a:r>
              <a:rPr lang="en-US" sz="3200" dirty="0"/>
              <a:t> </a:t>
            </a:r>
            <a:r>
              <a:rPr lang="en-US" sz="3200" dirty="0" err="1"/>
              <a:t>entra</a:t>
            </a:r>
            <a:r>
              <a:rPr lang="en-US" sz="3200" dirty="0"/>
              <a:t> </a:t>
            </a:r>
            <a:r>
              <a:rPr lang="en-US" sz="3200" dirty="0" err="1"/>
              <a:t>nel</a:t>
            </a:r>
            <a:r>
              <a:rPr lang="en-US" sz="3200" dirty="0"/>
              <a:t> </a:t>
            </a:r>
            <a:r>
              <a:rPr lang="en-US" sz="3200" dirty="0" err="1"/>
              <a:t>suo</a:t>
            </a:r>
            <a:r>
              <a:rPr lang="en-US" sz="3200" dirty="0"/>
              <a:t> </a:t>
            </a:r>
            <a:r>
              <a:rPr lang="en-US" sz="3200" dirty="0" err="1"/>
              <a:t>corpo</a:t>
            </a:r>
            <a:r>
              <a:rPr lang="en-US" sz="3200" dirty="0"/>
              <a:t>.</a:t>
            </a:r>
            <a:endParaRPr lang="it-IT" altLang="it-IT" sz="2903" b="1" dirty="0">
              <a:latin typeface="DejaVu Sans" pitchFamily="32" charset="0"/>
              <a:cs typeface="Segoe UI" panose="020B0502040204020203" pitchFamily="34" charset="0"/>
            </a:endParaRPr>
          </a:p>
        </p:txBody>
      </p:sp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6713" y="293688"/>
            <a:ext cx="4964112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Immagin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6713" y="4344988"/>
            <a:ext cx="4964112" cy="236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1" name="Immagin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89100" y="227013"/>
            <a:ext cx="8813800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>
            <a:extLst>
              <a:ext uri="{FF2B5EF4-FFF2-40B4-BE49-F238E27FC236}"/>
            </a:extLst>
          </p:cNvPr>
          <p:cNvSpPr txBox="1"/>
          <p:nvPr/>
        </p:nvSpPr>
        <p:spPr>
          <a:xfrm>
            <a:off x="1784154" y="4016919"/>
            <a:ext cx="8718710" cy="24375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40" dirty="0">
                <a:latin typeface="DejaVu Sans" pitchFamily="32" charset="0"/>
                <a:cs typeface="+mn-cs"/>
              </a:rPr>
              <a:t>La UEFA </a:t>
            </a:r>
            <a:r>
              <a:rPr lang="en-US" sz="2540" dirty="0" err="1">
                <a:latin typeface="DejaVu Sans" pitchFamily="32" charset="0"/>
                <a:cs typeface="+mn-cs"/>
              </a:rPr>
              <a:t>pertanto</a:t>
            </a:r>
            <a:r>
              <a:rPr lang="en-US" sz="2540" dirty="0">
                <a:latin typeface="DejaVu Sans" pitchFamily="32" charset="0"/>
                <a:cs typeface="+mn-cs"/>
              </a:rPr>
              <a:t> </a:t>
            </a:r>
            <a:r>
              <a:rPr lang="en-US" sz="2540" dirty="0" err="1">
                <a:latin typeface="DejaVu Sans" pitchFamily="32" charset="0"/>
                <a:cs typeface="+mn-cs"/>
              </a:rPr>
              <a:t>sta</a:t>
            </a:r>
            <a:r>
              <a:rPr lang="en-US" sz="2540" dirty="0">
                <a:latin typeface="DejaVu Sans" pitchFamily="32" charset="0"/>
                <a:cs typeface="+mn-cs"/>
              </a:rPr>
              <a:t> </a:t>
            </a:r>
            <a:r>
              <a:rPr lang="en-US" sz="2540" dirty="0" err="1">
                <a:latin typeface="DejaVu Sans" pitchFamily="32" charset="0"/>
                <a:cs typeface="+mn-cs"/>
              </a:rPr>
              <a:t>investendo</a:t>
            </a:r>
            <a:r>
              <a:rPr lang="en-US" sz="2540" dirty="0">
                <a:latin typeface="DejaVu Sans" pitchFamily="32" charset="0"/>
                <a:cs typeface="+mn-cs"/>
              </a:rPr>
              <a:t> </a:t>
            </a:r>
            <a:r>
              <a:rPr lang="en-US" sz="2540" dirty="0" err="1">
                <a:latin typeface="DejaVu Sans" pitchFamily="32" charset="0"/>
                <a:cs typeface="+mn-cs"/>
              </a:rPr>
              <a:t>molte</a:t>
            </a:r>
            <a:r>
              <a:rPr lang="en-US" sz="2540" dirty="0">
                <a:latin typeface="DejaVu Sans" pitchFamily="32" charset="0"/>
                <a:cs typeface="+mn-cs"/>
              </a:rPr>
              <a:t> </a:t>
            </a:r>
            <a:r>
              <a:rPr lang="en-US" sz="2540" dirty="0" err="1">
                <a:latin typeface="DejaVu Sans" pitchFamily="32" charset="0"/>
                <a:cs typeface="+mn-cs"/>
              </a:rPr>
              <a:t>risorse</a:t>
            </a:r>
            <a:r>
              <a:rPr lang="en-US" sz="2540" dirty="0">
                <a:latin typeface="DejaVu Sans" pitchFamily="32" charset="0"/>
                <a:cs typeface="+mn-cs"/>
              </a:rPr>
              <a:t> </a:t>
            </a:r>
            <a:r>
              <a:rPr lang="en-US" sz="2540" dirty="0" err="1">
                <a:latin typeface="DejaVu Sans" pitchFamily="32" charset="0"/>
                <a:cs typeface="+mn-cs"/>
              </a:rPr>
              <a:t>sia</a:t>
            </a:r>
            <a:r>
              <a:rPr lang="en-US" sz="2540" dirty="0">
                <a:latin typeface="DejaVu Sans" pitchFamily="32" charset="0"/>
                <a:cs typeface="+mn-cs"/>
              </a:rPr>
              <a:t> </a:t>
            </a:r>
            <a:r>
              <a:rPr lang="en-US" sz="2540" dirty="0" err="1">
                <a:latin typeface="DejaVu Sans" pitchFamily="32" charset="0"/>
                <a:cs typeface="+mn-cs"/>
              </a:rPr>
              <a:t>nel</a:t>
            </a:r>
            <a:r>
              <a:rPr lang="en-US" sz="2540" dirty="0">
                <a:latin typeface="DejaVu Sans" pitchFamily="32" charset="0"/>
                <a:cs typeface="+mn-cs"/>
              </a:rPr>
              <a:t> </a:t>
            </a:r>
            <a:r>
              <a:rPr lang="en-US" sz="2540" dirty="0" err="1">
                <a:latin typeface="DejaVu Sans" pitchFamily="32" charset="0"/>
                <a:cs typeface="+mn-cs"/>
              </a:rPr>
              <a:t>promuovere</a:t>
            </a:r>
            <a:r>
              <a:rPr lang="en-US" sz="2540" dirty="0">
                <a:latin typeface="DejaVu Sans" pitchFamily="32" charset="0"/>
                <a:cs typeface="+mn-cs"/>
              </a:rPr>
              <a:t> </a:t>
            </a:r>
            <a:r>
              <a:rPr lang="en-US" sz="2540" dirty="0" err="1">
                <a:latin typeface="DejaVu Sans" pitchFamily="32" charset="0"/>
                <a:cs typeface="+mn-cs"/>
              </a:rPr>
              <a:t>programmi</a:t>
            </a:r>
            <a:r>
              <a:rPr lang="en-US" sz="2540" dirty="0">
                <a:latin typeface="DejaVu Sans" pitchFamily="32" charset="0"/>
                <a:cs typeface="+mn-cs"/>
              </a:rPr>
              <a:t> di </a:t>
            </a:r>
            <a:r>
              <a:rPr lang="en-US" sz="2540" dirty="0" err="1">
                <a:latin typeface="DejaVu Sans" pitchFamily="32" charset="0"/>
                <a:cs typeface="+mn-cs"/>
              </a:rPr>
              <a:t>educazione</a:t>
            </a:r>
            <a:r>
              <a:rPr lang="en-US" sz="2540" dirty="0">
                <a:latin typeface="DejaVu Sans" pitchFamily="32" charset="0"/>
                <a:cs typeface="+mn-cs"/>
              </a:rPr>
              <a:t> </a:t>
            </a:r>
            <a:r>
              <a:rPr lang="en-US" sz="2540" dirty="0" err="1">
                <a:latin typeface="DejaVu Sans" pitchFamily="32" charset="0"/>
                <a:cs typeface="+mn-cs"/>
              </a:rPr>
              <a:t>sia</a:t>
            </a:r>
            <a:r>
              <a:rPr lang="en-US" sz="2540" dirty="0">
                <a:latin typeface="DejaVu Sans" pitchFamily="32" charset="0"/>
                <a:cs typeface="+mn-cs"/>
              </a:rPr>
              <a:t> </a:t>
            </a:r>
            <a:r>
              <a:rPr lang="en-US" sz="2540" dirty="0" err="1">
                <a:latin typeface="DejaVu Sans" pitchFamily="32" charset="0"/>
                <a:cs typeface="+mn-cs"/>
              </a:rPr>
              <a:t>nei</a:t>
            </a:r>
            <a:r>
              <a:rPr lang="en-US" sz="2540" dirty="0">
                <a:latin typeface="DejaVu Sans" pitchFamily="32" charset="0"/>
                <a:cs typeface="+mn-cs"/>
              </a:rPr>
              <a:t> </a:t>
            </a:r>
            <a:r>
              <a:rPr lang="en-US" sz="2540" dirty="0" err="1">
                <a:latin typeface="DejaVu Sans" pitchFamily="32" charset="0"/>
                <a:cs typeface="+mn-cs"/>
              </a:rPr>
              <a:t>controlli</a:t>
            </a:r>
            <a:r>
              <a:rPr lang="en-US" sz="2540" dirty="0">
                <a:latin typeface="DejaVu Sans" pitchFamily="32" charset="0"/>
                <a:cs typeface="+mn-cs"/>
              </a:rPr>
              <a:t> e test antidoping.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40" dirty="0">
                <a:latin typeface="DejaVu Sans" pitchFamily="32" charset="0"/>
                <a:cs typeface="+mn-cs"/>
              </a:rPr>
              <a:t>Per cui ha </a:t>
            </a:r>
            <a:r>
              <a:rPr lang="en-US" sz="2540" dirty="0" err="1">
                <a:latin typeface="DejaVu Sans" pitchFamily="32" charset="0"/>
                <a:cs typeface="+mn-cs"/>
              </a:rPr>
              <a:t>previsto</a:t>
            </a:r>
            <a:r>
              <a:rPr lang="en-US" sz="2540" dirty="0">
                <a:latin typeface="DejaVu Sans" pitchFamily="32" charset="0"/>
                <a:cs typeface="+mn-cs"/>
              </a:rPr>
              <a:t> </a:t>
            </a:r>
            <a:r>
              <a:rPr lang="en-US" sz="2540" dirty="0" err="1">
                <a:latin typeface="DejaVu Sans" pitchFamily="32" charset="0"/>
                <a:cs typeface="+mn-cs"/>
              </a:rPr>
              <a:t>un’azione</a:t>
            </a:r>
            <a:r>
              <a:rPr lang="en-US" sz="2540" dirty="0">
                <a:latin typeface="DejaVu Sans" pitchFamily="32" charset="0"/>
                <a:cs typeface="+mn-cs"/>
              </a:rPr>
              <a:t> </a:t>
            </a:r>
            <a:r>
              <a:rPr lang="en-US" sz="2540" dirty="0" err="1">
                <a:latin typeface="DejaVu Sans" pitchFamily="32" charset="0"/>
                <a:cs typeface="+mn-cs"/>
              </a:rPr>
              <a:t>su</a:t>
            </a:r>
            <a:r>
              <a:rPr lang="en-US" sz="2540" dirty="0">
                <a:latin typeface="DejaVu Sans" pitchFamily="32" charset="0"/>
                <a:cs typeface="+mn-cs"/>
              </a:rPr>
              <a:t> </a:t>
            </a:r>
            <a:r>
              <a:rPr lang="en-US" sz="2540" dirty="0" err="1">
                <a:latin typeface="DejaVu Sans" pitchFamily="32" charset="0"/>
                <a:cs typeface="+mn-cs"/>
              </a:rPr>
              <a:t>entrambi</a:t>
            </a:r>
            <a:r>
              <a:rPr lang="en-US" sz="2540" dirty="0">
                <a:latin typeface="DejaVu Sans" pitchFamily="32" charset="0"/>
                <a:cs typeface="+mn-cs"/>
              </a:rPr>
              <a:t> i </a:t>
            </a:r>
            <a:r>
              <a:rPr lang="en-US" sz="2540" dirty="0" err="1">
                <a:latin typeface="DejaVu Sans" pitchFamily="32" charset="0"/>
                <a:cs typeface="+mn-cs"/>
              </a:rPr>
              <a:t>fronti</a:t>
            </a:r>
            <a:r>
              <a:rPr lang="en-US" sz="2540" dirty="0">
                <a:latin typeface="DejaVu Sans" pitchFamily="32" charset="0"/>
                <a:cs typeface="+mn-cs"/>
              </a:rPr>
              <a:t> </a:t>
            </a:r>
            <a:r>
              <a:rPr lang="en-US" sz="2540" dirty="0" err="1">
                <a:latin typeface="DejaVu Sans" pitchFamily="32" charset="0"/>
                <a:cs typeface="+mn-cs"/>
              </a:rPr>
              <a:t>della</a:t>
            </a:r>
            <a:r>
              <a:rPr lang="en-US" sz="2540" dirty="0">
                <a:latin typeface="DejaVu Sans" pitchFamily="32" charset="0"/>
                <a:cs typeface="+mn-cs"/>
              </a:rPr>
              <a:t> </a:t>
            </a:r>
            <a:r>
              <a:rPr lang="en-US" sz="2540" dirty="0" err="1">
                <a:latin typeface="DejaVu Sans" pitchFamily="32" charset="0"/>
                <a:cs typeface="+mn-cs"/>
              </a:rPr>
              <a:t>prevezione</a:t>
            </a:r>
            <a:r>
              <a:rPr lang="en-US" sz="2540" dirty="0">
                <a:latin typeface="DejaVu Sans" pitchFamily="32" charset="0"/>
                <a:cs typeface="+mn-cs"/>
              </a:rPr>
              <a:t> e </a:t>
            </a:r>
            <a:r>
              <a:rPr lang="en-US" sz="2540" dirty="0" err="1">
                <a:latin typeface="DejaVu Sans" pitchFamily="32" charset="0"/>
                <a:cs typeface="+mn-cs"/>
              </a:rPr>
              <a:t>della</a:t>
            </a:r>
            <a:r>
              <a:rPr lang="en-US" sz="2540" dirty="0">
                <a:latin typeface="DejaVu Sans" pitchFamily="32" charset="0"/>
                <a:cs typeface="+mn-cs"/>
              </a:rPr>
              <a:t> </a:t>
            </a:r>
            <a:r>
              <a:rPr lang="en-US" sz="2540" dirty="0" err="1">
                <a:latin typeface="DejaVu Sans" pitchFamily="32" charset="0"/>
                <a:cs typeface="+mn-cs"/>
              </a:rPr>
              <a:t>repressione</a:t>
            </a:r>
            <a:r>
              <a:rPr lang="en-US" sz="2540" dirty="0">
                <a:latin typeface="DejaVu Sans" pitchFamily="32" charset="0"/>
                <a:cs typeface="+mn-cs"/>
              </a:rPr>
              <a:t> al doping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540" dirty="0">
                <a:highlight>
                  <a:srgbClr val="FFFF00"/>
                </a:highlight>
                <a:latin typeface="DejaVu Sans" pitchFamily="32" charset="0"/>
                <a:cs typeface="+mn-cs"/>
              </a:rPr>
              <a:t>Progetto Hat Track</a:t>
            </a:r>
            <a:endParaRPr lang="it-IT" sz="2540" dirty="0">
              <a:highlight>
                <a:srgbClr val="FFFF00"/>
              </a:highlight>
              <a:latin typeface="DejaVu Sans" pitchFamily="32" charset="0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49" name="Immagin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050" y="457200"/>
            <a:ext cx="106299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>
            <a:extLst>
              <a:ext uri="{FF2B5EF4-FFF2-40B4-BE49-F238E27FC236}"/>
            </a:extLst>
          </p:cNvPr>
          <p:cNvSpPr/>
          <p:nvPr/>
        </p:nvSpPr>
        <p:spPr>
          <a:xfrm>
            <a:off x="4110038" y="5864225"/>
            <a:ext cx="4117975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Sanzioni Sportive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Arc 10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489950" y="684213"/>
            <a:ext cx="2987675" cy="2987675"/>
          </a:xfrm>
          <a:prstGeom prst="arc">
            <a:avLst>
              <a:gd name="adj1" fmla="val 16200000"/>
              <a:gd name="adj2" fmla="val 2120553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ttangolo 3">
            <a:extLst>
              <a:ext uri="{FF2B5EF4-FFF2-40B4-BE49-F238E27FC236}"/>
            </a:extLst>
          </p:cNvPr>
          <p:cNvSpPr/>
          <p:nvPr/>
        </p:nvSpPr>
        <p:spPr>
          <a:xfrm>
            <a:off x="6621463" y="642938"/>
            <a:ext cx="4927600" cy="2867025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fontAlgn="auto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800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+/- anni</a:t>
            </a:r>
          </a:p>
        </p:txBody>
      </p:sp>
      <p:pic>
        <p:nvPicPr>
          <p:cNvPr id="259077" name="Immagine 2" descr="Immagine che contiene Rettangolo, Blu elettrico, blu, Blu intenso&#10;&#10;Descrizione generata automaticamente"/>
          <p:cNvPicPr>
            <a:picLocks noChangeAspect="1"/>
          </p:cNvPicPr>
          <p:nvPr/>
        </p:nvPicPr>
        <p:blipFill>
          <a:blip r:embed="rId2"/>
          <a:srcRect r="-2" b="-2"/>
          <a:stretch>
            <a:fillRect/>
          </a:stretch>
        </p:blipFill>
        <p:spPr bwMode="auto">
          <a:xfrm>
            <a:off x="642938" y="720725"/>
            <a:ext cx="5335587" cy="533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549900" y="4381500"/>
            <a:ext cx="785813" cy="784225"/>
          </a:xfrm>
          <a:prstGeom prst="rect">
            <a:avLst/>
          </a:prstGeom>
          <a:noFill/>
          <a:ln w="127000">
            <a:solidFill>
              <a:schemeClr val="accent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/>
            </a:extLst>
          </p:cNvPr>
          <p:cNvSpPr txBox="1"/>
          <p:nvPr/>
        </p:nvSpPr>
        <p:spPr>
          <a:xfrm>
            <a:off x="228600" y="4064000"/>
            <a:ext cx="11658600" cy="895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1325880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it-IT" sz="2610" dirty="0">
                <a:latin typeface="Times New Roman" panose="02020603050405020304" pitchFamily="18" charset="0"/>
                <a:cs typeface="+mn-cs"/>
              </a:rPr>
              <a:t>Legge 14 dicembre 2000, n. 376</a:t>
            </a:r>
            <a:r>
              <a:rPr lang="it-IT" sz="2610" dirty="0">
                <a:latin typeface="+mn-lt"/>
                <a:cs typeface="+mn-cs"/>
              </a:rPr>
              <a:t/>
            </a:r>
            <a:br>
              <a:rPr lang="it-IT" sz="2610" dirty="0">
                <a:latin typeface="+mn-lt"/>
                <a:cs typeface="+mn-cs"/>
              </a:rPr>
            </a:br>
            <a:r>
              <a:rPr lang="it-IT" sz="2610" dirty="0">
                <a:latin typeface="Times New Roman" panose="02020603050405020304" pitchFamily="18" charset="0"/>
                <a:cs typeface="+mn-cs"/>
              </a:rPr>
              <a:t>"Disciplina della tutela sanitaria delle attività sportive e della lotta contro il doping"</a:t>
            </a:r>
            <a:endParaRPr lang="it-IT" dirty="0">
              <a:latin typeface="+mn-lt"/>
              <a:cs typeface="+mn-cs"/>
            </a:endParaRPr>
          </a:p>
        </p:txBody>
      </p:sp>
      <p:pic>
        <p:nvPicPr>
          <p:cNvPr id="260098" name="Immagine 3" descr="Immagine che contiene testo, giornale, Pubblicazione, Carta da giornale&#10;&#10;Descrizione generata automaticament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8725" y="403225"/>
            <a:ext cx="6300788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1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122" name="CasellaDiTesto 4"/>
          <p:cNvSpPr txBox="1">
            <a:spLocks noChangeArrowheads="1"/>
          </p:cNvSpPr>
          <p:nvPr/>
        </p:nvSpPr>
        <p:spPr bwMode="auto">
          <a:xfrm>
            <a:off x="4010025" y="1357313"/>
            <a:ext cx="5214938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400" b="1">
                <a:latin typeface="Calibri" pitchFamily="34" charset="0"/>
              </a:rPr>
              <a:t>Arrivederci a Luglio</a:t>
            </a:r>
          </a:p>
        </p:txBody>
      </p:sp>
      <p:sp>
        <p:nvSpPr>
          <p:cNvPr id="7" name="Rettangolo 6">
            <a:extLst>
              <a:ext uri="{FF2B5EF4-FFF2-40B4-BE49-F238E27FC236}"/>
            </a:extLst>
          </p:cNvPr>
          <p:cNvSpPr/>
          <p:nvPr/>
        </p:nvSpPr>
        <p:spPr>
          <a:xfrm>
            <a:off x="0" y="0"/>
            <a:ext cx="3775075" cy="3984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ttangolo 7">
            <a:extLst>
              <a:ext uri="{FF2B5EF4-FFF2-40B4-BE49-F238E27FC236}"/>
            </a:extLst>
          </p:cNvPr>
          <p:cNvSpPr/>
          <p:nvPr/>
        </p:nvSpPr>
        <p:spPr>
          <a:xfrm>
            <a:off x="9796463" y="0"/>
            <a:ext cx="2395537" cy="39846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44" name="Rectangle 270343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43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0338" name="Rectangle 1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8705850" y="619125"/>
            <a:ext cx="3324225" cy="4794250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>
            <a:normAutofit/>
          </a:bodyPr>
          <a:lstStyle>
            <a:lvl1pPr marL="377825" indent="-363538"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altLang="it-IT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2.2 </a:t>
            </a:r>
            <a:r>
              <a:rPr lang="en-US" altLang="it-IT" sz="36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Uso</a:t>
            </a:r>
            <a:r>
              <a:rPr lang="en-US" altLang="it-IT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altLang="it-IT" sz="36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tentato</a:t>
            </a:r>
            <a:r>
              <a:rPr lang="en-US" altLang="it-IT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36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uso</a:t>
            </a:r>
            <a:r>
              <a:rPr lang="en-US" altLang="it-IT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altLang="it-IT" sz="36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una</a:t>
            </a:r>
            <a:r>
              <a:rPr lang="en-US" altLang="it-IT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36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Sostanza</a:t>
            </a:r>
            <a:r>
              <a:rPr lang="en-US" altLang="it-IT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36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Vietata</a:t>
            </a:r>
            <a:r>
              <a:rPr lang="en-US" altLang="it-IT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 di un </a:t>
            </a:r>
            <a:r>
              <a:rPr lang="en-US" altLang="it-IT" sz="36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Metodo</a:t>
            </a:r>
            <a:r>
              <a:rPr lang="en-US" altLang="it-IT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36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Proibito</a:t>
            </a:r>
            <a:r>
              <a:rPr lang="en-US" altLang="it-IT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da </a:t>
            </a:r>
            <a:r>
              <a:rPr lang="en-US" altLang="it-IT" sz="36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parte</a:t>
            </a:r>
            <a:r>
              <a:rPr lang="en-US" altLang="it-IT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 un </a:t>
            </a:r>
            <a:r>
              <a:rPr lang="en-US" altLang="it-IT" sz="36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Atleta</a:t>
            </a:r>
            <a:endParaRPr lang="en-US" altLang="it-IT" sz="36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endParaRPr lang="en-US" altLang="it-IT" sz="36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0346" name="Rounded Rect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3713" y="484188"/>
            <a:ext cx="8128000" cy="572452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3"/>
          <a:srcRect r="562" b="2"/>
          <a:stretch>
            <a:fillRect/>
          </a:stretch>
        </p:blipFill>
        <p:spPr bwMode="auto">
          <a:xfrm>
            <a:off x="976313" y="942975"/>
            <a:ext cx="7329487" cy="480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CasellaDiTesto 1"/>
          <p:cNvSpPr txBox="1">
            <a:spLocks noChangeArrowheads="1"/>
          </p:cNvSpPr>
          <p:nvPr/>
        </p:nvSpPr>
        <p:spPr bwMode="auto">
          <a:xfrm>
            <a:off x="976313" y="5834063"/>
            <a:ext cx="22113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>
                <a:latin typeface="Calibri" pitchFamily="34" charset="0"/>
              </a:rPr>
              <a:t>Filippo Magnini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92" name="Rectangle 27239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35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2386" name="Rectangle 1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8621713" y="514350"/>
            <a:ext cx="3465512" cy="3906838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>
            <a:normAutofit/>
          </a:bodyPr>
          <a:lstStyle>
            <a:lvl1pPr marL="377825" indent="-363538"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altLang="it-IT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2.3 </a:t>
            </a:r>
            <a:r>
              <a:rPr lang="en-US" altLang="it-IT" sz="36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Evitare</a:t>
            </a:r>
            <a:r>
              <a:rPr lang="en-US" altLang="it-IT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altLang="it-IT" sz="36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rifiutarsi</a:t>
            </a:r>
            <a:r>
              <a:rPr lang="en-US" altLang="it-IT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 non </a:t>
            </a:r>
            <a:r>
              <a:rPr lang="en-US" altLang="it-IT" sz="36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sottoporsi</a:t>
            </a:r>
            <a:r>
              <a:rPr lang="en-US" altLang="it-IT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al </a:t>
            </a:r>
            <a:r>
              <a:rPr lang="en-US" altLang="it-IT" sz="36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prelievo</a:t>
            </a:r>
            <a:r>
              <a:rPr lang="en-US" altLang="it-IT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36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dei</a:t>
            </a:r>
            <a:r>
              <a:rPr lang="en-US" altLang="it-IT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36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campioni</a:t>
            </a:r>
            <a:r>
              <a:rPr lang="en-US" altLang="it-IT" sz="36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36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biologici</a:t>
            </a:r>
            <a:r>
              <a:rPr lang="en-US" altLang="it-IT" sz="36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endParaRPr lang="en-US" altLang="it-IT" sz="36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2394" name="Rounded Rect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3713" y="484188"/>
            <a:ext cx="8128000" cy="572452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0964" name="Picture 2"/>
          <p:cNvPicPr>
            <a:picLocks noChangeAspect="1" noChangeArrowheads="1"/>
          </p:cNvPicPr>
          <p:nvPr/>
        </p:nvPicPr>
        <p:blipFill>
          <a:blip r:embed="rId3"/>
          <a:srcRect l="12161" r="2565" b="-2"/>
          <a:stretch>
            <a:fillRect/>
          </a:stretch>
        </p:blipFill>
        <p:spPr bwMode="auto">
          <a:xfrm>
            <a:off x="976313" y="942975"/>
            <a:ext cx="7162800" cy="480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CasellaDiTesto 2"/>
          <p:cNvSpPr txBox="1">
            <a:spLocks noChangeArrowheads="1"/>
          </p:cNvSpPr>
          <p:nvPr/>
        </p:nvSpPr>
        <p:spPr bwMode="auto">
          <a:xfrm>
            <a:off x="976313" y="5794375"/>
            <a:ext cx="6097587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latin typeface="Calibri" pitchFamily="34" charset="0"/>
              </a:rPr>
              <a:t>Stefan de Vrij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4442" name="Slide Background Fill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43010" name="Group 274443"/>
          <p:cNvGrpSpPr>
            <a:grpSpLocks noGrp="1" noUngrp="1" noRot="1" noChangeAspect="1" noMove="1" noResize="1"/>
          </p:cNvGrpSpPr>
          <p:nvPr/>
        </p:nvGrpSpPr>
        <p:grpSpPr bwMode="auto">
          <a:xfrm>
            <a:off x="0" y="0"/>
            <a:ext cx="12188825" cy="6858000"/>
            <a:chOff x="651279" y="598259"/>
            <a:chExt cx="10889442" cy="5680742"/>
          </a:xfrm>
        </p:grpSpPr>
        <p:sp>
          <p:nvSpPr>
            <p:cNvPr id="274445" name="Color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4446" name="Color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274448" name="Color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52463" y="598488"/>
            <a:ext cx="10890250" cy="5680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43012" name="Group 274449"/>
          <p:cNvGrpSpPr>
            <a:grpSpLocks noGrp="1" noUngrp="1" noRot="1" noChangeAspect="1" noMove="1" noResize="1"/>
          </p:cNvGrpSpPr>
          <p:nvPr/>
        </p:nvGrpSpPr>
        <p:grpSpPr bwMode="auto">
          <a:xfrm>
            <a:off x="1588" y="0"/>
            <a:ext cx="12188825" cy="6858000"/>
            <a:chOff x="0" y="0"/>
            <a:chExt cx="12188952" cy="6858000"/>
          </a:xfrm>
        </p:grpSpPr>
        <p:sp>
          <p:nvSpPr>
            <p:cNvPr id="274451" name="Freeform: Shape 274450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25400" y="6015038"/>
              <a:ext cx="2606702" cy="842962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4452" name="Freeform: Shape 274451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655644" y="5797550"/>
              <a:ext cx="2484464" cy="1060450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4453" name="Freeform: Shape 274452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3475073" y="0"/>
              <a:ext cx="6177027" cy="177800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4454" name="Freeform: Shape 274453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0" y="2390775"/>
              <a:ext cx="611193" cy="1420813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4455" name="Freeform: Shape 274454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3792577" y="0"/>
              <a:ext cx="2424138" cy="1343025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4456" name="Freeform: Shape 274455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10947514" y="0"/>
              <a:ext cx="1241438" cy="2620963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4457" name="Freeform: Shape 274456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0" y="0"/>
              <a:ext cx="1577991" cy="979488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74434" name="Rectangle 1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738188" y="1587500"/>
            <a:ext cx="3957637" cy="2503488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b">
            <a:normAutofit/>
          </a:bodyPr>
          <a:lstStyle>
            <a:lvl1pPr marL="377825" indent="-363538"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altLang="it-IT" sz="3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 2.3 </a:t>
            </a:r>
            <a:r>
              <a:rPr lang="en-US" altLang="it-IT" sz="34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Evitare</a:t>
            </a:r>
            <a:r>
              <a:rPr lang="en-US" altLang="it-IT" sz="3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altLang="it-IT" sz="34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rifiutarsi</a:t>
            </a:r>
            <a:r>
              <a:rPr lang="en-US" altLang="it-IT" sz="3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o non </a:t>
            </a:r>
            <a:r>
              <a:rPr lang="en-US" altLang="it-IT" sz="34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sottoporsi</a:t>
            </a:r>
            <a:r>
              <a:rPr lang="en-US" altLang="it-IT" sz="3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al </a:t>
            </a:r>
            <a:r>
              <a:rPr lang="en-US" altLang="it-IT" sz="34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prelievo</a:t>
            </a:r>
            <a:r>
              <a:rPr lang="en-US" altLang="it-IT" sz="3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34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dei</a:t>
            </a:r>
            <a:r>
              <a:rPr lang="en-US" altLang="it-IT" sz="3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34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campioni</a:t>
            </a:r>
            <a:r>
              <a:rPr lang="en-US" altLang="it-IT" sz="34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34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biologici</a:t>
            </a:r>
            <a:r>
              <a:rPr lang="en-US" altLang="it-IT" sz="34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endParaRPr lang="en-US" altLang="it-IT" sz="34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30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08888" y="1725613"/>
            <a:ext cx="3849687" cy="277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4436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5214938" y="4738688"/>
            <a:ext cx="5619750" cy="38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1646" tIns="40823" rIns="81646" bIns="40823"/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defTabSz="722376" fontAlgn="auto">
              <a:lnSpc>
                <a:spcPct val="98000"/>
              </a:lnSpc>
              <a:spcBef>
                <a:spcPct val="0"/>
              </a:spcBef>
              <a:spcAft>
                <a:spcPts val="600"/>
              </a:spcAft>
              <a:buClrTx/>
              <a:tabLst>
                <a:tab pos="0" algn="l"/>
                <a:tab pos="353663" algn="l"/>
                <a:tab pos="708581" algn="l"/>
                <a:tab pos="1063498" algn="l"/>
                <a:tab pos="1418416" algn="l"/>
                <a:tab pos="1773333" algn="l"/>
                <a:tab pos="2128251" algn="l"/>
                <a:tab pos="2483168" algn="l"/>
                <a:tab pos="2838085" algn="l"/>
                <a:tab pos="3193002" algn="l"/>
                <a:tab pos="3547920" algn="l"/>
                <a:tab pos="3902837" algn="l"/>
                <a:tab pos="4257755" algn="l"/>
                <a:tab pos="4612672" algn="l"/>
                <a:tab pos="4967590" algn="l"/>
                <a:tab pos="5322507" algn="l"/>
                <a:tab pos="5677424" algn="l"/>
                <a:tab pos="6032341" algn="l"/>
                <a:tab pos="6387259" algn="l"/>
                <a:tab pos="6742176" algn="l"/>
                <a:tab pos="7097094" algn="l"/>
              </a:tabLst>
              <a:defRPr/>
            </a:pPr>
            <a:r>
              <a:rPr lang="it-IT" altLang="it-IT" sz="1577" b="1">
                <a:latin typeface="DejaVu Sans" pitchFamily="32" charset="0"/>
                <a:cs typeface="Segoe UI" panose="020B0502040204020203" pitchFamily="34" charset="0"/>
              </a:rPr>
              <a:t>2007   Daniele Mannini – Davide Possanzini </a:t>
            </a:r>
            <a:endParaRPr lang="it-IT" altLang="it-IT" sz="1996" b="1">
              <a:latin typeface="DejaVu Sans" pitchFamily="32" charset="0"/>
              <a:cs typeface="Segoe UI" panose="020B0502040204020203" pitchFamily="34" charset="0"/>
            </a:endParaRPr>
          </a:p>
        </p:txBody>
      </p:sp>
      <p:pic>
        <p:nvPicPr>
          <p:cNvPr id="430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46625" y="1719263"/>
            <a:ext cx="2759075" cy="278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488" name="Rectangle 27648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/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6490" name="Rectangle 27648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17638" y="1417638"/>
            <a:ext cx="6875463" cy="404018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76492" name="Rectangle 27649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-158750" y="2660650"/>
            <a:ext cx="4356100" cy="40386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6494" name="Rectangle 276493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76496" name="Freeform: Shape 276495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76482" name="Rectangle 1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98425" y="1481138"/>
            <a:ext cx="3749675" cy="3071812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normAutofit fontScale="92500" lnSpcReduction="10000"/>
          </a:bodyPr>
          <a:lstStyle>
            <a:lvl1pPr marL="377825" indent="-363538"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altLang="it-IT" sz="28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 </a:t>
            </a:r>
            <a:r>
              <a:rPr lang="en-US" altLang="it-IT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2.4 </a:t>
            </a:r>
            <a:r>
              <a:rPr lang="en-US" altLang="it-IT" sz="4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mancata</a:t>
            </a:r>
            <a:r>
              <a:rPr lang="en-US" altLang="it-IT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4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comunicazione</a:t>
            </a:r>
            <a:r>
              <a:rPr lang="en-US" altLang="it-IT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altLang="it-IT" sz="4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informazioni</a:t>
            </a:r>
            <a:r>
              <a:rPr lang="en-US" altLang="it-IT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4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sulla</a:t>
            </a:r>
            <a:r>
              <a:rPr lang="en-US" altLang="it-IT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4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reperibilità</a:t>
            </a:r>
            <a:r>
              <a:rPr lang="en-US" altLang="it-IT" sz="40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(ADAMS - WHEREABOUTS)</a:t>
            </a:r>
          </a:p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endParaRPr lang="en-US" altLang="it-IT" sz="28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506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10063" y="111125"/>
            <a:ext cx="7667625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8537" name="Slide Background Fill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47106" name="Group 278538"/>
          <p:cNvGrpSpPr>
            <a:grpSpLocks noGrp="1" noUngrp="1" noRot="1" noChangeAspect="1" noMove="1" noResize="1"/>
          </p:cNvGrpSpPr>
          <p:nvPr/>
        </p:nvGrpSpPr>
        <p:grpSpPr bwMode="auto">
          <a:xfrm>
            <a:off x="-3175" y="0"/>
            <a:ext cx="12188825" cy="6858000"/>
            <a:chOff x="-2848" y="0"/>
            <a:chExt cx="12188949" cy="6858000"/>
          </a:xfrm>
        </p:grpSpPr>
        <p:sp>
          <p:nvSpPr>
            <p:cNvPr id="278540" name="Color Cover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8541" name="Color Cover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47107" name="Group 278542"/>
          <p:cNvGrpSpPr>
            <a:grpSpLocks noGrp="1" noUngrp="1" noRot="1" noChangeAspect="1" noMove="1" noResize="1"/>
          </p:cNvGrpSpPr>
          <p:nvPr/>
        </p:nvGrpSpPr>
        <p:grpSpPr bwMode="auto">
          <a:xfrm>
            <a:off x="650875" y="598488"/>
            <a:ext cx="10890250" cy="5680075"/>
            <a:chOff x="651279" y="598259"/>
            <a:chExt cx="10889442" cy="5680742"/>
          </a:xfrm>
        </p:grpSpPr>
        <p:sp>
          <p:nvSpPr>
            <p:cNvPr id="278544" name="Color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78545" name="Color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47108" name="Picture 2"/>
          <p:cNvPicPr>
            <a:picLocks noChangeAspect="1" noChangeArrowheads="1"/>
          </p:cNvPicPr>
          <p:nvPr/>
        </p:nvPicPr>
        <p:blipFill>
          <a:blip r:embed="rId3"/>
          <a:srcRect l="15366" r="4298" b="-2"/>
          <a:stretch>
            <a:fillRect/>
          </a:stretch>
        </p:blipFill>
        <p:spPr bwMode="auto">
          <a:xfrm>
            <a:off x="7083425" y="841375"/>
            <a:ext cx="4165600" cy="518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7109" name="Group 278546"/>
          <p:cNvGrpSpPr>
            <a:grpSpLocks noGrp="1" noUngrp="1" noRot="1" noChangeAspect="1" noMove="1" noResize="1"/>
          </p:cNvGrpSpPr>
          <p:nvPr/>
        </p:nvGrpSpPr>
        <p:grpSpPr bwMode="auto">
          <a:xfrm>
            <a:off x="-3175" y="0"/>
            <a:ext cx="12188825" cy="6858000"/>
            <a:chOff x="0" y="0"/>
            <a:chExt cx="12188952" cy="6858000"/>
          </a:xfrm>
        </p:grpSpPr>
        <p:sp>
          <p:nvSpPr>
            <p:cNvPr id="278548" name="Freeform: Shape 278547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25400" y="6015038"/>
              <a:ext cx="2606702" cy="842962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8549" name="Freeform: Shape 278548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655645" y="5797550"/>
              <a:ext cx="2484463" cy="1060450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8550" name="Freeform: Shape 278549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3475074" y="0"/>
              <a:ext cx="6177026" cy="177800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8551" name="Freeform: Shape 278550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0" y="2390775"/>
              <a:ext cx="611194" cy="1420813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8552" name="Freeform: Shape 278551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3792578" y="0"/>
              <a:ext cx="2424137" cy="1343025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8553" name="Freeform: Shape 278552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10947514" y="0"/>
              <a:ext cx="1241438" cy="2620963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78554" name="Freeform: Shape 278553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0" y="0"/>
              <a:ext cx="1577991" cy="979488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78530" name="Rectangle 1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608013" y="766763"/>
            <a:ext cx="5822950" cy="2352675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b">
            <a:normAutofit fontScale="92500"/>
          </a:bodyPr>
          <a:lstStyle>
            <a:lvl1pPr marL="377825" indent="-363538"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altLang="it-IT" sz="37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</a:t>
            </a:r>
            <a:r>
              <a:rPr lang="en-US" altLang="it-IT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2.4 </a:t>
            </a:r>
            <a:r>
              <a:rPr lang="en-US" altLang="it-IT" sz="4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mancata</a:t>
            </a:r>
            <a:r>
              <a:rPr lang="en-US" altLang="it-IT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4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comunicazione</a:t>
            </a:r>
            <a:r>
              <a:rPr lang="en-US" altLang="it-IT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altLang="it-IT" sz="4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informazioni</a:t>
            </a:r>
            <a:r>
              <a:rPr lang="en-US" altLang="it-IT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4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sulla</a:t>
            </a:r>
            <a:r>
              <a:rPr lang="en-US" altLang="it-IT" sz="40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40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reperibilità</a:t>
            </a:r>
            <a:r>
              <a:rPr lang="en-US" altLang="it-IT" sz="4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(ADAMS - WHEREABOUTS)</a:t>
            </a:r>
          </a:p>
        </p:txBody>
      </p:sp>
      <p:sp>
        <p:nvSpPr>
          <p:cNvPr id="278532" name="Text Box 3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052513" y="3835400"/>
            <a:ext cx="5821362" cy="1539875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normAutofit/>
          </a:bodyPr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0000"/>
              </a:lnSpc>
              <a:spcBef>
                <a:spcPts val="1758"/>
              </a:spcBef>
              <a:spcAft>
                <a:spcPts val="0"/>
              </a:spcAft>
              <a:buClrTx/>
              <a:defRPr/>
            </a:pPr>
            <a:r>
              <a:rPr lang="en-US" altLang="it-IT" sz="2400" dirty="0">
                <a:solidFill>
                  <a:schemeClr val="bg1"/>
                </a:solidFill>
                <a:latin typeface="+mn-lt"/>
                <a:cs typeface="+mn-cs"/>
              </a:rPr>
              <a:t>2016 Vincenzo </a:t>
            </a:r>
            <a:r>
              <a:rPr lang="en-US" altLang="it-IT" sz="2400" dirty="0" err="1">
                <a:solidFill>
                  <a:schemeClr val="bg1"/>
                </a:solidFill>
                <a:latin typeface="+mn-lt"/>
                <a:cs typeface="+mn-cs"/>
              </a:rPr>
              <a:t>Abbagnale</a:t>
            </a:r>
            <a:endParaRPr lang="en-US" altLang="it-IT" sz="2400" dirty="0">
              <a:solidFill>
                <a:schemeClr val="bg1"/>
              </a:solidFill>
              <a:latin typeface="+mn-lt"/>
              <a:cs typeface="+mn-cs"/>
            </a:endParaRPr>
          </a:p>
          <a:p>
            <a:pPr fontAlgn="auto">
              <a:lnSpc>
                <a:spcPct val="90000"/>
              </a:lnSpc>
              <a:spcBef>
                <a:spcPts val="1758"/>
              </a:spcBef>
              <a:spcAft>
                <a:spcPts val="0"/>
              </a:spcAft>
              <a:buClrTx/>
              <a:defRPr/>
            </a:pPr>
            <a:r>
              <a:rPr lang="en-US" altLang="it-IT" sz="2400" dirty="0" err="1">
                <a:solidFill>
                  <a:schemeClr val="bg1"/>
                </a:solidFill>
                <a:latin typeface="+mn-lt"/>
                <a:cs typeface="+mn-cs"/>
              </a:rPr>
              <a:t>squalifica</a:t>
            </a:r>
            <a:r>
              <a:rPr lang="en-US" altLang="it-IT" sz="2400" dirty="0">
                <a:solidFill>
                  <a:schemeClr val="bg1"/>
                </a:solidFill>
                <a:latin typeface="+mn-lt"/>
                <a:cs typeface="+mn-cs"/>
              </a:rPr>
              <a:t> di 16 </a:t>
            </a:r>
            <a:r>
              <a:rPr lang="en-US" altLang="it-IT" sz="2400" dirty="0" err="1">
                <a:solidFill>
                  <a:schemeClr val="bg1"/>
                </a:solidFill>
                <a:latin typeface="+mn-lt"/>
                <a:cs typeface="+mn-cs"/>
              </a:rPr>
              <a:t>mesi</a:t>
            </a:r>
            <a:r>
              <a:rPr lang="en-US" altLang="it-IT" sz="2400" dirty="0">
                <a:solidFill>
                  <a:schemeClr val="bg1"/>
                </a:solidFill>
                <a:latin typeface="+mn-lt"/>
                <a:cs typeface="+mn-cs"/>
              </a:rPr>
              <a:t> per aver </a:t>
            </a:r>
            <a:r>
              <a:rPr lang="en-US" altLang="it-IT" sz="2400" dirty="0" err="1">
                <a:solidFill>
                  <a:schemeClr val="bg1"/>
                </a:solidFill>
                <a:latin typeface="+mn-lt"/>
                <a:cs typeface="+mn-cs"/>
              </a:rPr>
              <a:t>saltato</a:t>
            </a:r>
            <a:r>
              <a:rPr lang="en-US" altLang="it-IT" sz="2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altLang="it-IT" sz="2400" dirty="0" err="1">
                <a:solidFill>
                  <a:schemeClr val="bg1"/>
                </a:solidFill>
                <a:latin typeface="+mn-lt"/>
                <a:cs typeface="+mn-cs"/>
              </a:rPr>
              <a:t>tre</a:t>
            </a:r>
            <a:r>
              <a:rPr lang="en-US" altLang="it-IT" sz="2400" dirty="0">
                <a:solidFill>
                  <a:schemeClr val="bg1"/>
                </a:solidFill>
                <a:latin typeface="+mn-lt"/>
                <a:cs typeface="+mn-cs"/>
              </a:rPr>
              <a:t> volte </a:t>
            </a:r>
            <a:r>
              <a:rPr lang="en-US" altLang="it-IT" sz="2400" dirty="0" err="1">
                <a:solidFill>
                  <a:schemeClr val="bg1"/>
                </a:solidFill>
                <a:latin typeface="+mn-lt"/>
                <a:cs typeface="+mn-cs"/>
              </a:rPr>
              <a:t>i</a:t>
            </a:r>
            <a:r>
              <a:rPr lang="en-US" altLang="it-IT" sz="24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altLang="it-IT" sz="2400" dirty="0" err="1">
                <a:solidFill>
                  <a:schemeClr val="bg1"/>
                </a:solidFill>
                <a:latin typeface="+mn-lt"/>
                <a:cs typeface="+mn-cs"/>
              </a:rPr>
              <a:t>controlli</a:t>
            </a:r>
            <a:endParaRPr lang="en-US" altLang="it-IT" sz="2400" dirty="0">
              <a:solidFill>
                <a:schemeClr val="bg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4" name="Rectangle 280583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33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0578" name="Rectangle 1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8420100" y="581025"/>
            <a:ext cx="3663950" cy="3648075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>
            <a:normAutofit/>
          </a:bodyPr>
          <a:lstStyle>
            <a:lvl1pPr marL="377825" indent="-363538"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altLang="it-IT" sz="33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 2.5 </a:t>
            </a:r>
            <a:r>
              <a:rPr lang="en-US" altLang="it-IT" sz="33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Manomissione</a:t>
            </a:r>
            <a:r>
              <a:rPr lang="en-US" altLang="it-IT" sz="33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o </a:t>
            </a:r>
            <a:r>
              <a:rPr lang="en-US" altLang="it-IT" sz="33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Tentativo</a:t>
            </a:r>
            <a:r>
              <a:rPr lang="en-US" altLang="it-IT" sz="33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altLang="it-IT" sz="33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Manomissione</a:t>
            </a:r>
            <a:r>
              <a:rPr lang="en-US" altLang="it-IT" sz="33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, di </a:t>
            </a:r>
            <a:r>
              <a:rPr lang="en-US" altLang="it-IT" sz="33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una</a:t>
            </a:r>
            <a:r>
              <a:rPr lang="en-US" altLang="it-IT" sz="33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33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parte</a:t>
            </a:r>
            <a:r>
              <a:rPr lang="en-US" altLang="it-IT" sz="33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33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qualsiasi</a:t>
            </a:r>
            <a:r>
              <a:rPr lang="en-US" altLang="it-IT" sz="33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 </a:t>
            </a:r>
            <a:r>
              <a:rPr lang="en-US" altLang="it-IT" sz="33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dei</a:t>
            </a:r>
            <a:r>
              <a:rPr lang="en-US" altLang="it-IT" sz="33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33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controlli</a:t>
            </a:r>
            <a:r>
              <a:rPr lang="en-US" altLang="it-IT" sz="33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antidoping</a:t>
            </a:r>
          </a:p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endParaRPr lang="en-US" altLang="it-IT" sz="33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80586" name="Rounded Rect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3713" y="484188"/>
            <a:ext cx="8128000" cy="572452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3"/>
          <a:srcRect r="562" b="2"/>
          <a:stretch>
            <a:fillRect/>
          </a:stretch>
        </p:blipFill>
        <p:spPr bwMode="auto">
          <a:xfrm>
            <a:off x="976313" y="942975"/>
            <a:ext cx="7162800" cy="480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2635" name="Rectangle 282634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1202" name="Immagin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2626" name="Rectangle 1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425450" y="914400"/>
            <a:ext cx="5210175" cy="3302000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b">
            <a:normAutofit/>
          </a:bodyPr>
          <a:lstStyle>
            <a:lvl1pPr marL="377825" indent="-363538"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altLang="it-IT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2.6 </a:t>
            </a:r>
            <a:r>
              <a:rPr lang="en-US" altLang="it-IT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Possesso</a:t>
            </a:r>
            <a:r>
              <a:rPr lang="en-US" altLang="it-IT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altLang="it-IT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Sostanze</a:t>
            </a:r>
            <a:r>
              <a:rPr lang="en-US" altLang="it-IT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Vietate</a:t>
            </a:r>
            <a:r>
              <a:rPr lang="en-US" altLang="it-IT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altLang="it-IT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Metodi</a:t>
            </a:r>
            <a:r>
              <a:rPr lang="en-US" altLang="it-IT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Proibiti</a:t>
            </a:r>
            <a:endParaRPr lang="en-US" altLang="it-IT" sz="44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endParaRPr lang="en-US" altLang="it-IT" sz="4400" b="1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4"/>
          <a:srcRect l="4530" r="-2" b="-2"/>
          <a:stretch>
            <a:fillRect/>
          </a:stretch>
        </p:blipFill>
        <p:spPr bwMode="auto">
          <a:xfrm>
            <a:off x="5710238" y="0"/>
            <a:ext cx="6481762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3"/>
          <p:cNvPicPr>
            <a:picLocks noChangeAspect="1" noChangeArrowheads="1"/>
          </p:cNvPicPr>
          <p:nvPr/>
        </p:nvPicPr>
        <p:blipFill>
          <a:blip r:embed="rId5"/>
          <a:srcRect t="15375" r="-2" b="-2"/>
          <a:stretch>
            <a:fillRect/>
          </a:stretch>
        </p:blipFill>
        <p:spPr bwMode="auto">
          <a:xfrm>
            <a:off x="5078413" y="4324350"/>
            <a:ext cx="41021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4"/>
          <p:cNvPicPr>
            <a:picLocks noChangeAspect="1" noChangeArrowheads="1"/>
          </p:cNvPicPr>
          <p:nvPr/>
        </p:nvPicPr>
        <p:blipFill>
          <a:blip r:embed="rId6"/>
          <a:srcRect l="16551" r="7761" b="3"/>
          <a:stretch>
            <a:fillRect/>
          </a:stretch>
        </p:blipFill>
        <p:spPr bwMode="auto">
          <a:xfrm>
            <a:off x="9307513" y="4324350"/>
            <a:ext cx="2884487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1" name="Rectangle 276500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19713"/>
            <a:ext cx="12192000" cy="7366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6482" name="Rectangle 1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523875" y="5316538"/>
            <a:ext cx="11210925" cy="746125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>
            <a:normAutofit/>
          </a:bodyPr>
          <a:lstStyle>
            <a:lvl1pPr marL="377825" indent="-363538"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altLang="it-IT" sz="3100" b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     2.7 Traffico o tentato traffico di Sostanze Vietate e Metodi Proibiti</a:t>
            </a:r>
            <a:endParaRPr lang="en-US" altLang="it-IT" sz="310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76503" name="Straight Connector 276502">
            <a:extLst>
              <a:ext uri="{FF2B5EF4-FFF2-40B4-BE49-F238E27FC236}"/>
              <a:ext uri="{C183D7F6-B498-43B3-948B-1728B52AA6E4}"/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25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6505" name="Straight Connector 276504">
            <a:extLst>
              <a:ext uri="{FF2B5EF4-FFF2-40B4-BE49-F238E27FC236}"/>
              <a:ext uri="{C183D7F6-B498-43B3-948B-1728B52AA6E4}"/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100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86734"/>
          <p:cNvGrpSpPr>
            <a:grpSpLocks noGrp="1" noUngrp="1" noRot="1" noChangeAspect="1" noMove="1" noResize="1"/>
          </p:cNvGrpSpPr>
          <p:nvPr/>
        </p:nvGrpSpPr>
        <p:grpSpPr bwMode="auto">
          <a:xfrm>
            <a:off x="-19050" y="0"/>
            <a:ext cx="5213350" cy="6883400"/>
            <a:chOff x="-19217" y="-1"/>
            <a:chExt cx="5213267" cy="6883030"/>
          </a:xfrm>
        </p:grpSpPr>
        <p:sp>
          <p:nvSpPr>
            <p:cNvPr id="286736" name="Rectangle 286735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-19217" y="-1"/>
              <a:ext cx="5205330" cy="6883030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6737" name="Rectangle 286736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10800000">
              <a:off x="-19217" y="1731909"/>
              <a:ext cx="5204963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6738" name="Rectangle 286737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-19210" y="6723"/>
              <a:ext cx="3834567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86739" name="Rectangle 286738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16200000">
              <a:off x="-844574" y="833293"/>
              <a:ext cx="6871919" cy="5205330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86722" name="Rectangle 1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200025" y="887413"/>
            <a:ext cx="4781550" cy="3524250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377825" indent="-363538"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marL="0" indent="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altLang="it-IT" sz="3200" b="1" dirty="0">
                <a:solidFill>
                  <a:srgbClr val="FFFFFF"/>
                </a:solidFill>
                <a:latin typeface="+mn-lt"/>
                <a:cs typeface="+mn-cs"/>
              </a:rPr>
              <a:t>2.8 </a:t>
            </a:r>
            <a:r>
              <a:rPr lang="en-US" altLang="it-IT" sz="3200" b="1" dirty="0" err="1">
                <a:solidFill>
                  <a:srgbClr val="FFFFFF"/>
                </a:solidFill>
                <a:latin typeface="+mn-lt"/>
                <a:cs typeface="+mn-cs"/>
              </a:rPr>
              <a:t>Somministrazione</a:t>
            </a:r>
            <a:r>
              <a:rPr lang="en-US" altLang="it-IT" sz="3200" b="1" dirty="0">
                <a:solidFill>
                  <a:srgbClr val="FFFFFF"/>
                </a:solidFill>
                <a:latin typeface="+mn-lt"/>
                <a:cs typeface="+mn-cs"/>
              </a:rPr>
              <a:t> o </a:t>
            </a:r>
            <a:r>
              <a:rPr lang="en-US" altLang="it-IT" sz="3200" b="1" dirty="0" err="1">
                <a:solidFill>
                  <a:srgbClr val="FFFFFF"/>
                </a:solidFill>
                <a:latin typeface="+mn-lt"/>
                <a:cs typeface="+mn-cs"/>
              </a:rPr>
              <a:t>tentata</a:t>
            </a:r>
            <a:r>
              <a:rPr lang="en-US" altLang="it-IT" sz="3200" b="1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it-IT" sz="3200" b="1" dirty="0" err="1">
                <a:solidFill>
                  <a:srgbClr val="FFFFFF"/>
                </a:solidFill>
                <a:latin typeface="+mn-lt"/>
                <a:cs typeface="+mn-cs"/>
              </a:rPr>
              <a:t>somministrazione</a:t>
            </a:r>
            <a:r>
              <a:rPr lang="en-US" altLang="it-IT" sz="3200" b="1" dirty="0">
                <a:solidFill>
                  <a:srgbClr val="FFFFFF"/>
                </a:solidFill>
                <a:latin typeface="+mn-lt"/>
                <a:cs typeface="+mn-cs"/>
              </a:rPr>
              <a:t> ad un </a:t>
            </a:r>
            <a:r>
              <a:rPr lang="en-US" altLang="it-IT" sz="3200" b="1" dirty="0" err="1">
                <a:solidFill>
                  <a:srgbClr val="FFFFFF"/>
                </a:solidFill>
                <a:latin typeface="+mn-lt"/>
                <a:cs typeface="+mn-cs"/>
              </a:rPr>
              <a:t>Atleta</a:t>
            </a:r>
            <a:r>
              <a:rPr lang="en-US" altLang="it-IT" sz="3200" b="1" dirty="0">
                <a:solidFill>
                  <a:srgbClr val="FFFFFF"/>
                </a:solidFill>
                <a:latin typeface="+mn-lt"/>
                <a:cs typeface="+mn-cs"/>
              </a:rPr>
              <a:t> di </a:t>
            </a:r>
            <a:r>
              <a:rPr lang="en-US" altLang="it-IT" sz="3200" b="1" dirty="0" err="1">
                <a:solidFill>
                  <a:srgbClr val="FFFFFF"/>
                </a:solidFill>
                <a:latin typeface="+mn-lt"/>
                <a:cs typeface="+mn-cs"/>
              </a:rPr>
              <a:t>Sostanze</a:t>
            </a:r>
            <a:r>
              <a:rPr lang="en-US" altLang="it-IT" sz="3200" b="1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it-IT" sz="3200" b="1" dirty="0" err="1">
                <a:solidFill>
                  <a:srgbClr val="FFFFFF"/>
                </a:solidFill>
                <a:latin typeface="+mn-lt"/>
                <a:cs typeface="+mn-cs"/>
              </a:rPr>
              <a:t>Vietate</a:t>
            </a:r>
            <a:r>
              <a:rPr lang="en-US" altLang="it-IT" sz="3200" b="1" dirty="0">
                <a:solidFill>
                  <a:srgbClr val="FFFFFF"/>
                </a:solidFill>
                <a:latin typeface="+mn-lt"/>
                <a:cs typeface="+mn-cs"/>
              </a:rPr>
              <a:t> o </a:t>
            </a:r>
            <a:r>
              <a:rPr lang="en-US" altLang="it-IT" sz="3200" b="1" dirty="0" err="1">
                <a:solidFill>
                  <a:srgbClr val="FFFFFF"/>
                </a:solidFill>
                <a:latin typeface="+mn-lt"/>
                <a:cs typeface="+mn-cs"/>
              </a:rPr>
              <a:t>Metodi</a:t>
            </a:r>
            <a:r>
              <a:rPr lang="en-US" altLang="it-IT" sz="3200" b="1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it-IT" sz="3200" b="1" dirty="0" err="1">
                <a:solidFill>
                  <a:srgbClr val="FFFFFF"/>
                </a:solidFill>
                <a:latin typeface="+mn-lt"/>
                <a:cs typeface="+mn-cs"/>
              </a:rPr>
              <a:t>Proibiti</a:t>
            </a:r>
            <a:r>
              <a:rPr lang="en-US" altLang="it-IT" sz="3200" b="1" dirty="0">
                <a:solidFill>
                  <a:srgbClr val="FFFFFF"/>
                </a:solidFill>
                <a:latin typeface="+mn-lt"/>
                <a:cs typeface="+mn-cs"/>
              </a:rPr>
              <a:t> in </a:t>
            </a:r>
            <a:r>
              <a:rPr lang="en-US" altLang="it-IT" sz="3200" b="1" dirty="0" err="1">
                <a:solidFill>
                  <a:srgbClr val="FFFFFF"/>
                </a:solidFill>
                <a:latin typeface="+mn-lt"/>
                <a:cs typeface="+mn-cs"/>
              </a:rPr>
              <a:t>gara</a:t>
            </a:r>
            <a:r>
              <a:rPr lang="en-US" altLang="it-IT" sz="3200" b="1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it-IT" sz="3200" b="1" dirty="0" err="1">
                <a:solidFill>
                  <a:srgbClr val="FFFFFF"/>
                </a:solidFill>
                <a:latin typeface="+mn-lt"/>
                <a:cs typeface="+mn-cs"/>
              </a:rPr>
              <a:t>oppure</a:t>
            </a:r>
            <a:r>
              <a:rPr lang="en-US" altLang="it-IT" sz="3200" b="1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it-IT" sz="3200" b="1" dirty="0" err="1">
                <a:solidFill>
                  <a:srgbClr val="FFFFFF"/>
                </a:solidFill>
                <a:latin typeface="+mn-lt"/>
                <a:cs typeface="+mn-cs"/>
              </a:rPr>
              <a:t>somministrazione</a:t>
            </a:r>
            <a:r>
              <a:rPr lang="en-US" altLang="it-IT" sz="3200" b="1" dirty="0">
                <a:solidFill>
                  <a:srgbClr val="FFFFFF"/>
                </a:solidFill>
                <a:latin typeface="+mn-lt"/>
                <a:cs typeface="+mn-cs"/>
              </a:rPr>
              <a:t> o </a:t>
            </a:r>
            <a:r>
              <a:rPr lang="en-US" altLang="it-IT" sz="3200" b="1" dirty="0" err="1">
                <a:solidFill>
                  <a:srgbClr val="FFFFFF"/>
                </a:solidFill>
                <a:latin typeface="+mn-lt"/>
                <a:cs typeface="+mn-cs"/>
              </a:rPr>
              <a:t>tentata</a:t>
            </a:r>
            <a:r>
              <a:rPr lang="en-US" altLang="it-IT" sz="3200" b="1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it-IT" sz="3200" b="1" dirty="0" err="1">
                <a:solidFill>
                  <a:srgbClr val="FFFFFF"/>
                </a:solidFill>
                <a:latin typeface="+mn-lt"/>
                <a:cs typeface="+mn-cs"/>
              </a:rPr>
              <a:t>somministrazione</a:t>
            </a:r>
            <a:r>
              <a:rPr lang="en-US" altLang="it-IT" sz="3200" b="1" dirty="0">
                <a:solidFill>
                  <a:srgbClr val="FFFFFF"/>
                </a:solidFill>
                <a:latin typeface="+mn-lt"/>
                <a:cs typeface="+mn-cs"/>
              </a:rPr>
              <a:t> ad un </a:t>
            </a:r>
            <a:r>
              <a:rPr lang="en-US" altLang="it-IT" sz="3200" b="1" dirty="0" err="1">
                <a:solidFill>
                  <a:srgbClr val="FFFFFF"/>
                </a:solidFill>
                <a:latin typeface="+mn-lt"/>
                <a:cs typeface="+mn-cs"/>
              </a:rPr>
              <a:t>Atleta</a:t>
            </a:r>
            <a:r>
              <a:rPr lang="en-US" altLang="it-IT" sz="3200" b="1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it-IT" sz="3200" b="1" dirty="0" err="1">
                <a:solidFill>
                  <a:srgbClr val="FFFFFF"/>
                </a:solidFill>
                <a:latin typeface="+mn-lt"/>
                <a:cs typeface="+mn-cs"/>
              </a:rPr>
              <a:t>fuori</a:t>
            </a:r>
            <a:r>
              <a:rPr lang="en-US" altLang="it-IT" sz="3200" b="1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it-IT" sz="3200" b="1" dirty="0" err="1">
                <a:solidFill>
                  <a:srgbClr val="FFFFFF"/>
                </a:solidFill>
                <a:latin typeface="+mn-lt"/>
                <a:cs typeface="+mn-cs"/>
              </a:rPr>
              <a:t>gara</a:t>
            </a:r>
            <a:r>
              <a:rPr lang="en-US" altLang="it-IT" sz="3200" b="1" dirty="0">
                <a:solidFill>
                  <a:srgbClr val="FFFFFF"/>
                </a:solidFill>
                <a:latin typeface="+mn-lt"/>
                <a:cs typeface="+mn-cs"/>
              </a:rPr>
              <a:t> di </a:t>
            </a:r>
            <a:r>
              <a:rPr lang="en-US" altLang="it-IT" sz="3200" b="1" dirty="0" err="1">
                <a:solidFill>
                  <a:srgbClr val="FFFFFF"/>
                </a:solidFill>
                <a:latin typeface="+mn-lt"/>
                <a:cs typeface="+mn-cs"/>
              </a:rPr>
              <a:t>Sostanze</a:t>
            </a:r>
            <a:r>
              <a:rPr lang="en-US" altLang="it-IT" sz="3200" b="1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it-IT" sz="3200" b="1" dirty="0" err="1">
                <a:solidFill>
                  <a:srgbClr val="FFFFFF"/>
                </a:solidFill>
                <a:latin typeface="+mn-lt"/>
                <a:cs typeface="+mn-cs"/>
              </a:rPr>
              <a:t>Vietate</a:t>
            </a:r>
            <a:r>
              <a:rPr lang="en-US" altLang="it-IT" sz="3200" b="1" dirty="0">
                <a:solidFill>
                  <a:srgbClr val="FFFFFF"/>
                </a:solidFill>
                <a:latin typeface="+mn-lt"/>
                <a:cs typeface="+mn-cs"/>
              </a:rPr>
              <a:t> o </a:t>
            </a:r>
            <a:r>
              <a:rPr lang="en-US" altLang="it-IT" sz="3200" b="1" dirty="0" err="1">
                <a:solidFill>
                  <a:srgbClr val="FFFFFF"/>
                </a:solidFill>
                <a:latin typeface="+mn-lt"/>
                <a:cs typeface="+mn-cs"/>
              </a:rPr>
              <a:t>Metodi</a:t>
            </a:r>
            <a:r>
              <a:rPr lang="en-US" altLang="it-IT" sz="3200" b="1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it-IT" sz="3200" b="1" dirty="0" err="1">
                <a:solidFill>
                  <a:srgbClr val="FFFFFF"/>
                </a:solidFill>
                <a:latin typeface="+mn-lt"/>
                <a:cs typeface="+mn-cs"/>
              </a:rPr>
              <a:t>Proibiti</a:t>
            </a:r>
            <a:r>
              <a:rPr lang="en-US" altLang="it-IT" sz="3200" b="1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it-IT" sz="3200" b="1" dirty="0" err="1">
                <a:solidFill>
                  <a:srgbClr val="FFFFFF"/>
                </a:solidFill>
                <a:latin typeface="+mn-lt"/>
                <a:cs typeface="+mn-cs"/>
              </a:rPr>
              <a:t>espressamente</a:t>
            </a:r>
            <a:r>
              <a:rPr lang="en-US" altLang="it-IT" sz="3200" b="1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it-IT" sz="3200" b="1" dirty="0" err="1">
                <a:solidFill>
                  <a:srgbClr val="FFFFFF"/>
                </a:solidFill>
                <a:latin typeface="+mn-lt"/>
                <a:cs typeface="+mn-cs"/>
              </a:rPr>
              <a:t>vietati</a:t>
            </a:r>
            <a:r>
              <a:rPr lang="en-US" altLang="it-IT" sz="3200" b="1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it-IT" sz="3200" b="1" dirty="0" err="1">
                <a:solidFill>
                  <a:srgbClr val="FFFFFF"/>
                </a:solidFill>
                <a:latin typeface="+mn-lt"/>
                <a:cs typeface="+mn-cs"/>
              </a:rPr>
              <a:t>fuori</a:t>
            </a:r>
            <a:r>
              <a:rPr lang="en-US" altLang="it-IT" sz="3200" b="1" dirty="0">
                <a:solidFill>
                  <a:srgbClr val="FFFFFF"/>
                </a:solidFill>
                <a:latin typeface="+mn-lt"/>
                <a:cs typeface="+mn-cs"/>
              </a:rPr>
              <a:t> </a:t>
            </a:r>
            <a:r>
              <a:rPr lang="en-US" altLang="it-IT" sz="3200" b="1" dirty="0" err="1">
                <a:solidFill>
                  <a:srgbClr val="FFFFFF"/>
                </a:solidFill>
                <a:latin typeface="+mn-lt"/>
                <a:cs typeface="+mn-cs"/>
              </a:rPr>
              <a:t>gara</a:t>
            </a:r>
            <a:r>
              <a:rPr lang="en-US" altLang="it-IT" sz="3200" dirty="0">
                <a:solidFill>
                  <a:srgbClr val="FFFFFF"/>
                </a:solidFill>
                <a:latin typeface="+mn-lt"/>
                <a:cs typeface="+mn-cs"/>
              </a:rPr>
              <a:t>.</a:t>
            </a:r>
          </a:p>
        </p:txBody>
      </p:sp>
      <p:pic>
        <p:nvPicPr>
          <p:cNvPr id="55300" name="Immagine 4"/>
          <p:cNvPicPr>
            <a:picLocks noChangeAspect="1" noChangeArrowheads="1"/>
          </p:cNvPicPr>
          <p:nvPr/>
        </p:nvPicPr>
        <p:blipFill>
          <a:blip r:embed="rId3"/>
          <a:srcRect l="28847" r="15486"/>
          <a:stretch>
            <a:fillRect/>
          </a:stretch>
        </p:blipFill>
        <p:spPr bwMode="auto">
          <a:xfrm>
            <a:off x="6059488" y="787400"/>
            <a:ext cx="5299075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6538" y="1441450"/>
            <a:ext cx="4187825" cy="425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450" y="1473200"/>
            <a:ext cx="3386138" cy="422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8773" name="Text Box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992313" y="5300663"/>
            <a:ext cx="33845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9811" tIns="45069" rIns="89811" bIns="45069"/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altLang="it-IT" sz="1814">
                <a:cs typeface="Segoe UI" panose="020B0502040204020203" pitchFamily="34" charset="0"/>
              </a:rPr>
              <a:t>Carolina Kostner</a:t>
            </a:r>
          </a:p>
        </p:txBody>
      </p:sp>
      <p:sp>
        <p:nvSpPr>
          <p:cNvPr id="288774" name="Text Box 5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7434263" y="4686300"/>
            <a:ext cx="3025775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9811" tIns="45069" rIns="89811" bIns="45069"/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it-IT" altLang="it-IT" sz="1814" dirty="0">
                <a:solidFill>
                  <a:schemeClr val="bg1"/>
                </a:solidFill>
                <a:cs typeface="Segoe UI" panose="020B0502040204020203" pitchFamily="34" charset="0"/>
              </a:rPr>
              <a:t>Alex Schwazer</a:t>
            </a:r>
          </a:p>
        </p:txBody>
      </p:sp>
      <p:sp>
        <p:nvSpPr>
          <p:cNvPr id="57349" name="Rectangle 6"/>
          <p:cNvSpPr>
            <a:spLocks noChangeArrowheads="1"/>
          </p:cNvSpPr>
          <p:nvPr/>
        </p:nvSpPr>
        <p:spPr bwMode="auto">
          <a:xfrm>
            <a:off x="215900" y="190500"/>
            <a:ext cx="3659188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9811" tIns="46702" rIns="89811" bIns="46702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4000" b="1">
                <a:solidFill>
                  <a:srgbClr val="000000"/>
                </a:solidFill>
                <a:cs typeface="Segoe UI" pitchFamily="34" charset="0"/>
              </a:rPr>
              <a:t>2.9</a:t>
            </a:r>
            <a:r>
              <a:rPr lang="it-IT" altLang="it-IT" sz="4000">
                <a:solidFill>
                  <a:srgbClr val="000000"/>
                </a:solidFill>
                <a:cs typeface="Segoe UI" pitchFamily="34" charset="0"/>
              </a:rPr>
              <a:t> </a:t>
            </a:r>
            <a:r>
              <a:rPr lang="it-IT" altLang="it-IT" sz="4000" b="1">
                <a:solidFill>
                  <a:srgbClr val="000000"/>
                </a:solidFill>
                <a:cs typeface="Segoe UI" pitchFamily="34" charset="0"/>
              </a:rPr>
              <a:t>Complicità</a:t>
            </a:r>
          </a:p>
        </p:txBody>
      </p:sp>
      <p:sp>
        <p:nvSpPr>
          <p:cNvPr id="2" name="Rettangolo 1">
            <a:extLst>
              <a:ext uri="{FF2B5EF4-FFF2-40B4-BE49-F238E27FC236}"/>
            </a:extLst>
          </p:cNvPr>
          <p:cNvSpPr/>
          <p:nvPr/>
        </p:nvSpPr>
        <p:spPr>
          <a:xfrm>
            <a:off x="3837711" y="1320965"/>
            <a:ext cx="39243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 panose="020B0604020202020204" pitchFamily="34" charset="0"/>
                <a:cs typeface="+mn-cs"/>
              </a:rPr>
              <a:t>2.9 Complicity or Attempted Complicity by an Athlete or</a:t>
            </a:r>
            <a:r>
              <a:rPr lang="en-US" sz="2400" dirty="0">
                <a:latin typeface="+mn-lt"/>
                <a:cs typeface="+mn-cs"/>
              </a:rPr>
              <a:t/>
            </a:r>
            <a:br>
              <a:rPr lang="en-US" sz="2400" dirty="0">
                <a:latin typeface="+mn-lt"/>
                <a:cs typeface="+mn-cs"/>
              </a:rPr>
            </a:br>
            <a:r>
              <a:rPr lang="en-US" sz="2400" dirty="0">
                <a:latin typeface="Arial" panose="020B0604020202020204" pitchFamily="34" charset="0"/>
                <a:cs typeface="+mn-cs"/>
              </a:rPr>
              <a:t>Other Person</a:t>
            </a:r>
            <a:r>
              <a:rPr lang="en-US" sz="2400" dirty="0">
                <a:latin typeface="+mn-lt"/>
                <a:cs typeface="+mn-cs"/>
              </a:rPr>
              <a:t/>
            </a:r>
            <a:br>
              <a:rPr lang="en-US" sz="2400" dirty="0">
                <a:latin typeface="+mn-lt"/>
                <a:cs typeface="+mn-cs"/>
              </a:rPr>
            </a:br>
            <a:r>
              <a:rPr lang="en-US" sz="2400" dirty="0">
                <a:highlight>
                  <a:srgbClr val="FFFF00"/>
                </a:highlight>
                <a:latin typeface="Arial" panose="020B0604020202020204" pitchFamily="34" charset="0"/>
                <a:cs typeface="+mn-cs"/>
              </a:rPr>
              <a:t>Assisting, encouraging, aiding, abetting, conspiring,</a:t>
            </a:r>
            <a:r>
              <a:rPr lang="en-US" sz="2400" dirty="0">
                <a:highlight>
                  <a:srgbClr val="FFFF00"/>
                </a:highlight>
                <a:latin typeface="+mn-lt"/>
                <a:cs typeface="+mn-cs"/>
              </a:rPr>
              <a:t/>
            </a:r>
            <a:br>
              <a:rPr lang="en-US" sz="2400" dirty="0">
                <a:highlight>
                  <a:srgbClr val="FFFF00"/>
                </a:highlight>
                <a:latin typeface="+mn-lt"/>
                <a:cs typeface="+mn-cs"/>
              </a:rPr>
            </a:br>
            <a:r>
              <a:rPr lang="en-US" sz="2400" dirty="0">
                <a:highlight>
                  <a:srgbClr val="FFFF00"/>
                </a:highlight>
                <a:latin typeface="Arial" panose="020B0604020202020204" pitchFamily="34" charset="0"/>
                <a:cs typeface="+mn-cs"/>
              </a:rPr>
              <a:t>covering up or any other type of intentional complicity</a:t>
            </a:r>
            <a:r>
              <a:rPr lang="en-US" sz="2400" dirty="0">
                <a:highlight>
                  <a:srgbClr val="FFFF00"/>
                </a:highlight>
                <a:latin typeface="+mn-lt"/>
                <a:cs typeface="+mn-cs"/>
              </a:rPr>
              <a:t/>
            </a:r>
            <a:br>
              <a:rPr lang="en-US" sz="2400" dirty="0">
                <a:highlight>
                  <a:srgbClr val="FFFF00"/>
                </a:highlight>
                <a:latin typeface="+mn-lt"/>
                <a:cs typeface="+mn-cs"/>
              </a:rPr>
            </a:br>
            <a:r>
              <a:rPr lang="en-US" sz="2400" dirty="0">
                <a:highlight>
                  <a:srgbClr val="FFFF00"/>
                </a:highlight>
                <a:latin typeface="Arial" panose="020B0604020202020204" pitchFamily="34" charset="0"/>
                <a:cs typeface="+mn-cs"/>
              </a:rPr>
              <a:t>or Attempted complicity </a:t>
            </a:r>
            <a:r>
              <a:rPr lang="en-US" sz="2400" dirty="0">
                <a:latin typeface="Arial" panose="020B0604020202020204" pitchFamily="34" charset="0"/>
                <a:cs typeface="+mn-cs"/>
              </a:rPr>
              <a:t>involving an anti-doping rule</a:t>
            </a:r>
            <a:r>
              <a:rPr lang="en-US" sz="2400" dirty="0">
                <a:latin typeface="+mn-lt"/>
                <a:cs typeface="+mn-cs"/>
              </a:rPr>
              <a:t/>
            </a:r>
            <a:br>
              <a:rPr lang="en-US" sz="2400" dirty="0">
                <a:latin typeface="+mn-lt"/>
                <a:cs typeface="+mn-cs"/>
              </a:rPr>
            </a:br>
            <a:r>
              <a:rPr lang="en-US" sz="2400" dirty="0">
                <a:latin typeface="Arial" panose="020B0604020202020204" pitchFamily="34" charset="0"/>
                <a:cs typeface="+mn-cs"/>
              </a:rPr>
              <a:t>violation, </a:t>
            </a:r>
            <a:endParaRPr lang="it-IT" sz="2400" dirty="0"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/>
          <a:srcRect t="31033" r="-2" b="2874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0818" name="Rectangle 1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306388" y="1754188"/>
            <a:ext cx="5986462" cy="3179762"/>
          </a:xfrm>
          <a:prstGeom prst="ellipse">
            <a:avLst/>
          </a:prstGeom>
          <a:solidFill>
            <a:srgbClr val="FFFFFF"/>
          </a:solidFill>
          <a:ln w="174625" cmpd="thinThick">
            <a:solidFill>
              <a:srgbClr val="FFFFFF"/>
            </a:solidFill>
          </a:ln>
          <a:extLst>
            <a:ext uri="{AF507438-7753-43E0-B8FC-AC1667EBCBE1}"/>
          </a:extLst>
        </p:spPr>
        <p:txBody>
          <a:bodyPr anchor="ctr">
            <a:normAutofit lnSpcReduction="10000"/>
          </a:bodyPr>
          <a:lstStyle>
            <a:lvl1pPr marL="377825" indent="-363538"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altLang="it-IT" sz="2800" b="1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  </a:t>
            </a:r>
            <a:r>
              <a:rPr lang="en-US" altLang="it-IT" sz="5200" b="1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2.10 </a:t>
            </a:r>
            <a:r>
              <a:rPr lang="en-US" altLang="it-IT" sz="5200" b="1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Associazione</a:t>
            </a:r>
            <a:r>
              <a:rPr lang="en-US" altLang="it-IT" sz="5200" b="1" dirty="0">
                <a:solidFill>
                  <a:srgbClr val="262626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5200" b="1" dirty="0" err="1">
                <a:solidFill>
                  <a:srgbClr val="262626"/>
                </a:solidFill>
                <a:latin typeface="+mj-lt"/>
                <a:ea typeface="+mj-ea"/>
                <a:cs typeface="+mj-cs"/>
              </a:rPr>
              <a:t>proibita</a:t>
            </a:r>
            <a:endParaRPr lang="en-US" altLang="it-IT" sz="5200" b="1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  <a:p>
            <a:pPr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endParaRPr lang="en-US" altLang="it-IT" sz="2800" b="1" dirty="0">
              <a:solidFill>
                <a:srgbClr val="262626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3112" name="Rectangle 30311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/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3114" name="Rectangle 303113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17638" y="1417638"/>
            <a:ext cx="6875463" cy="4040188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3116" name="Rectangle 303115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-158750" y="2660650"/>
            <a:ext cx="4356100" cy="403860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3118" name="Rectangle 30311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3120" name="Freeform: Shape 30311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3107" name="CasellaDiTesto 4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660400" y="2767013"/>
            <a:ext cx="2879725" cy="3071812"/>
          </a:xfrm>
          <a:prstGeom prst="rect">
            <a:avLst/>
          </a:prstGeom>
          <a:extLst>
            <a:ext uri="{909E8E84-426E-40DD-AFC4-6F175D3DCCD1}"/>
            <a:ext uri="{91240B29-F687-4F45-9708-019B960494DF}"/>
          </a:extLst>
        </p:spPr>
        <p:txBody>
          <a:bodyPr>
            <a:normAutofit/>
          </a:bodyPr>
          <a:lstStyle/>
          <a:p>
            <a:pPr fontAlgn="auto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altLang="it-IT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2.11 </a:t>
            </a:r>
            <a:r>
              <a:rPr lang="en-US" altLang="it-IT" sz="4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Atti</a:t>
            </a:r>
            <a:r>
              <a:rPr lang="en-US" altLang="it-IT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altLang="it-IT" sz="4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ritorsione</a:t>
            </a:r>
            <a:r>
              <a:rPr lang="en-US" altLang="it-IT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4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</a:t>
            </a:r>
            <a:r>
              <a:rPr lang="en-US" altLang="it-IT" sz="40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chi fa la </a:t>
            </a:r>
            <a:r>
              <a:rPr lang="en-US" altLang="it-IT" sz="40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spia</a:t>
            </a:r>
            <a:endParaRPr lang="en-US" altLang="it-IT" sz="4000" b="1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1451" name="Immagin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2150" y="620713"/>
            <a:ext cx="72263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Immagine 1" descr="Immagine che contiene testo, documento, lettera, carta&#10;&#10;Descrizione generata automaticament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9763" y="227013"/>
            <a:ext cx="4886325" cy="638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>
            <a:extLst>
              <a:ext uri="{FF2B5EF4-FFF2-40B4-BE49-F238E27FC236}"/>
            </a:extLst>
          </p:cNvPr>
          <p:cNvSpPr/>
          <p:nvPr/>
        </p:nvSpPr>
        <p:spPr>
          <a:xfrm>
            <a:off x="6223000" y="227013"/>
            <a:ext cx="5473700" cy="2584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+mn-cs"/>
              </a:rPr>
              <a:t>Ci sarà ancora lo sport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+mn-cs"/>
              </a:rPr>
              <a:t>senza i farmaci?</a:t>
            </a:r>
          </a:p>
        </p:txBody>
      </p:sp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3238500"/>
            <a:ext cx="5403850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Immagin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050" y="457200"/>
            <a:ext cx="106299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>
            <a:extLst>
              <a:ext uri="{FF2B5EF4-FFF2-40B4-BE49-F238E27FC236}"/>
            </a:extLst>
          </p:cNvPr>
          <p:cNvSpPr/>
          <p:nvPr/>
        </p:nvSpPr>
        <p:spPr>
          <a:xfrm>
            <a:off x="3683000" y="5864225"/>
            <a:ext cx="4970463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Le discipline sportive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22" name="Rectangle 11982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E5D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9824" name="Rectangle 119823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6250" y="479425"/>
            <a:ext cx="11239500" cy="5899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4516" name="Immagine 4" descr="Immagine che contiene Danza&#10;&#10;Descrizione generata automaticament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642938"/>
            <a:ext cx="103632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tangolo 6">
            <a:extLst>
              <a:ext uri="{FF2B5EF4-FFF2-40B4-BE49-F238E27FC236}"/>
            </a:extLst>
          </p:cNvPr>
          <p:cNvSpPr/>
          <p:nvPr/>
        </p:nvSpPr>
        <p:spPr>
          <a:xfrm>
            <a:off x="4562475" y="5895975"/>
            <a:ext cx="3114675" cy="31908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1863" name="Rectangle 121862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/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1865" name="Rectangle 121864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2667000" y="-2667000"/>
            <a:ext cx="6858000" cy="1219200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1867" name="Rectangle 121866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1869" name="Rectangle 121868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649663" y="-1685925"/>
            <a:ext cx="4894262" cy="1219358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6567" name="Picture 1"/>
          <p:cNvPicPr>
            <a:picLocks noChangeAspect="1" noChangeArrowheads="1"/>
          </p:cNvPicPr>
          <p:nvPr/>
        </p:nvPicPr>
        <p:blipFill>
          <a:blip r:embed="rId3"/>
          <a:srcRect t="6306"/>
          <a:stretch>
            <a:fillRect/>
          </a:stretch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 l="269"/>
          <a:stretch>
            <a:fillRect/>
          </a:stretch>
        </p:blipFill>
        <p:spPr bwMode="auto">
          <a:xfrm>
            <a:off x="1670050" y="0"/>
            <a:ext cx="1052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rc 8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427715">
            <a:off x="1108075" y="776288"/>
            <a:ext cx="2987675" cy="2987675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10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60425" y="5649913"/>
            <a:ext cx="546100" cy="546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3911" name="Rectangle 123910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/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3913" name="Rectangle 123912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2667000" y="-2667000"/>
            <a:ext cx="6858000" cy="1219200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3915" name="Rectangle 123914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3917" name="Rectangle 123916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649663" y="-1685925"/>
            <a:ext cx="4894262" cy="1219358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9639" name="Picture 2"/>
          <p:cNvPicPr>
            <a:picLocks noChangeAspect="1" noChangeArrowheads="1"/>
          </p:cNvPicPr>
          <p:nvPr/>
        </p:nvPicPr>
        <p:blipFill>
          <a:blip r:embed="rId2"/>
          <a:srcRect b="33707"/>
          <a:stretch>
            <a:fillRect/>
          </a:stretch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5" name="Rectangle 124934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4937" name="Rectangle 124936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673225" y="1090613"/>
            <a:ext cx="9464675" cy="523875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4939" name="Rectangle 124938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673225" y="1090613"/>
            <a:ext cx="9464675" cy="5238750"/>
          </a:xfrm>
          <a:prstGeom prst="rect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>
                <a:alpha val="9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3"/>
          <a:srcRect t="5455" r="2" b="10277"/>
          <a:stretch>
            <a:fillRect/>
          </a:stretch>
        </p:blipFill>
        <p:spPr bwMode="auto">
          <a:xfrm>
            <a:off x="1281113" y="677863"/>
            <a:ext cx="9629775" cy="54165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24941" name="Graphic 212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474200" y="168275"/>
            <a:ext cx="1008063" cy="100965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4943" name="Graphic 212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474200" y="168275"/>
            <a:ext cx="1008063" cy="1009650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4945" name="Oval 124944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1225" y="4429125"/>
            <a:ext cx="565150" cy="565150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4947" name="Oval 124946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911225" y="4429125"/>
            <a:ext cx="565150" cy="565150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83" name="Rectangle 126982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6985" name="Rectangle 126984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2707" name="Group 126986"/>
          <p:cNvGrpSpPr>
            <a:grpSpLocks noGrp="1" noUngrp="1" noRot="1" noChangeAspect="1" noMove="1" noResize="1"/>
          </p:cNvGrpSpPr>
          <p:nvPr/>
        </p:nvGrpSpPr>
        <p:grpSpPr bwMode="auto">
          <a:xfrm>
            <a:off x="0" y="2074863"/>
            <a:ext cx="12049125" cy="4094162"/>
            <a:chOff x="1" y="2075420"/>
            <a:chExt cx="12048729" cy="4093306"/>
          </a:xfrm>
        </p:grpSpPr>
        <p:sp>
          <p:nvSpPr>
            <p:cNvPr id="126988" name="Oval 126987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6989" name="Oval 126988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6990" name="Oval 126989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16200000">
              <a:off x="278" y="2075143"/>
              <a:ext cx="3144179" cy="314473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6991" name="Oval 126990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12600000">
              <a:off x="10150142" y="4270473"/>
              <a:ext cx="1898588" cy="1898253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26992" name="Oval 126991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6993" name="Oval 126992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26995" name="Rectangle 126994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10437812" y="1042988"/>
            <a:ext cx="2797175" cy="711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6997" name="Rectangle 126996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2712" name="Group 126998"/>
          <p:cNvGrpSpPr>
            <a:grpSpLocks noGrp="1" noUngrp="1" noRot="1" noChangeAspect="1" noMove="1" noResize="1"/>
          </p:cNvGrpSpPr>
          <p:nvPr/>
        </p:nvGrpSpPr>
        <p:grpSpPr bwMode="auto">
          <a:xfrm rot="5400000">
            <a:off x="615950" y="5940425"/>
            <a:ext cx="1285875" cy="549275"/>
            <a:chOff x="7029447" y="3514725"/>
            <a:chExt cx="1285875" cy="549007"/>
          </a:xfrm>
        </p:grpSpPr>
        <p:cxnSp>
          <p:nvCxnSpPr>
            <p:cNvPr id="127000" name="Straight Connector 126999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48793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001" name="Straight Connector 127000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67081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002" name="Straight Connector 127001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85369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003" name="Straight Connector 127002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403657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2713" name="Picture 1"/>
          <p:cNvPicPr>
            <a:picLocks noChangeAspect="1" noChangeArrowheads="1"/>
          </p:cNvPicPr>
          <p:nvPr/>
        </p:nvPicPr>
        <p:blipFill>
          <a:blip r:embed="rId3"/>
          <a:srcRect t="11578" r="2" b="9288"/>
          <a:stretch>
            <a:fillRect/>
          </a:stretch>
        </p:blipFill>
        <p:spPr bwMode="auto">
          <a:xfrm>
            <a:off x="746125" y="492125"/>
            <a:ext cx="10721975" cy="566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2714" name="Group 127004"/>
          <p:cNvGrpSpPr>
            <a:grpSpLocks noGrp="1" noUngrp="1" noRot="1" noChangeAspect="1" noMove="1" noResize="1"/>
          </p:cNvGrpSpPr>
          <p:nvPr/>
        </p:nvGrpSpPr>
        <p:grpSpPr bwMode="auto">
          <a:xfrm rot="-5400000">
            <a:off x="588963" y="627062"/>
            <a:ext cx="304800" cy="428625"/>
            <a:chOff x="215328" y="-46937"/>
            <a:chExt cx="304800" cy="2773841"/>
          </a:xfrm>
        </p:grpSpPr>
        <p:cxnSp>
          <p:nvCxnSpPr>
            <p:cNvPr id="127006" name="Straight Connector 127005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007" name="Straight Connector 127006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008" name="Straight Connector 127007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009" name="Straight Connector 127008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9031" name="Rectangle 129030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/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9033" name="Rectangle 129032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9035" name="Rectangle 129034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033838" y="1839913"/>
            <a:ext cx="8158162" cy="50180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9037" name="Rectangle 129036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4761" name="Picture 2"/>
          <p:cNvPicPr>
            <a:picLocks noChangeAspect="1" noChangeArrowheads="1"/>
          </p:cNvPicPr>
          <p:nvPr/>
        </p:nvPicPr>
        <p:blipFill>
          <a:blip r:embed="rId3"/>
          <a:srcRect t="3297"/>
          <a:stretch>
            <a:fillRect/>
          </a:stretch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80" name="Rectangle 13107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1082" name="Rectangle 13108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6803" name="Group 131083"/>
          <p:cNvGrpSpPr>
            <a:grpSpLocks noGrp="1" noUngrp="1" noRot="1" noChangeAspect="1" noMove="1" noResize="1"/>
          </p:cNvGrpSpPr>
          <p:nvPr/>
        </p:nvGrpSpPr>
        <p:grpSpPr bwMode="auto">
          <a:xfrm>
            <a:off x="0" y="2074863"/>
            <a:ext cx="12049125" cy="4094162"/>
            <a:chOff x="1" y="2075420"/>
            <a:chExt cx="12048729" cy="4093306"/>
          </a:xfrm>
        </p:grpSpPr>
        <p:sp>
          <p:nvSpPr>
            <p:cNvPr id="131085" name="Oval 131084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1086" name="Oval 131085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1087" name="Oval 131086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16200000">
              <a:off x="278" y="2075143"/>
              <a:ext cx="3144179" cy="314473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1088" name="Oval 131087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12600000">
              <a:off x="10150142" y="4270473"/>
              <a:ext cx="1898588" cy="1898253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1089" name="Oval 131088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31090" name="Oval 131089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31074" name="Text Box 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630238" y="180975"/>
            <a:ext cx="10847387" cy="1951038"/>
          </a:xfrm>
          <a:prstGeom prst="rect">
            <a:avLst/>
          </a:prstGeom>
          <a:noFill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altLang="it-IT" sz="2800" dirty="0" err="1">
                <a:solidFill>
                  <a:schemeClr val="bg1"/>
                </a:solidFill>
                <a:latin typeface="+mn-lt"/>
                <a:cs typeface="+mn-cs"/>
              </a:rPr>
              <a:t>motociclismo</a:t>
            </a:r>
            <a:r>
              <a:rPr lang="en-US" altLang="it-IT" sz="2800" dirty="0">
                <a:solidFill>
                  <a:schemeClr val="bg1"/>
                </a:solidFill>
                <a:latin typeface="+mn-lt"/>
                <a:cs typeface="+mn-cs"/>
              </a:rPr>
              <a:t> un </a:t>
            </a:r>
            <a:r>
              <a:rPr lang="en-US" altLang="it-IT" sz="2800" dirty="0" err="1">
                <a:solidFill>
                  <a:schemeClr val="bg1"/>
                </a:solidFill>
                <a:latin typeface="+mn-lt"/>
                <a:cs typeface="+mn-cs"/>
              </a:rPr>
              <a:t>caso</a:t>
            </a:r>
            <a:r>
              <a:rPr lang="en-US" altLang="it-IT" sz="2800" dirty="0">
                <a:solidFill>
                  <a:schemeClr val="bg1"/>
                </a:solidFill>
                <a:latin typeface="+mn-lt"/>
                <a:cs typeface="+mn-cs"/>
              </a:rPr>
              <a:t> di doping: West </a:t>
            </a:r>
            <a:r>
              <a:rPr lang="en-US" altLang="it-IT" sz="2800" dirty="0" err="1">
                <a:solidFill>
                  <a:schemeClr val="bg1"/>
                </a:solidFill>
                <a:latin typeface="+mn-lt"/>
                <a:cs typeface="+mn-cs"/>
              </a:rPr>
              <a:t>positivo</a:t>
            </a:r>
            <a:r>
              <a:rPr lang="en-US" altLang="it-IT" sz="2800" dirty="0">
                <a:solidFill>
                  <a:schemeClr val="bg1"/>
                </a:solidFill>
                <a:latin typeface="+mn-lt"/>
                <a:cs typeface="+mn-cs"/>
              </a:rPr>
              <a:t> ad uno </a:t>
            </a:r>
            <a:r>
              <a:rPr lang="en-US" altLang="it-IT" sz="2800" dirty="0" err="1">
                <a:solidFill>
                  <a:schemeClr val="bg1"/>
                </a:solidFill>
                <a:latin typeface="+mn-lt"/>
                <a:cs typeface="+mn-cs"/>
              </a:rPr>
              <a:t>stimolante</a:t>
            </a:r>
            <a:r>
              <a:rPr lang="en-US" altLang="it-IT" sz="2800" dirty="0">
                <a:solidFill>
                  <a:schemeClr val="bg1"/>
                </a:solidFill>
                <a:latin typeface="+mn-lt"/>
                <a:cs typeface="+mn-cs"/>
              </a:rPr>
              <a:t>, </a:t>
            </a:r>
            <a:r>
              <a:rPr lang="en-US" altLang="it-IT" sz="2800" dirty="0" err="1">
                <a:solidFill>
                  <a:schemeClr val="bg1"/>
                </a:solidFill>
                <a:latin typeface="+mn-lt"/>
                <a:cs typeface="+mn-cs"/>
              </a:rPr>
              <a:t>l’australiano</a:t>
            </a:r>
            <a:r>
              <a:rPr lang="en-US" altLang="it-IT" sz="28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altLang="it-IT" sz="2800" dirty="0" err="1">
                <a:solidFill>
                  <a:schemeClr val="bg1"/>
                </a:solidFill>
                <a:latin typeface="+mn-lt"/>
                <a:cs typeface="+mn-cs"/>
              </a:rPr>
              <a:t>della</a:t>
            </a:r>
            <a:r>
              <a:rPr lang="en-US" altLang="it-IT" sz="2800" dirty="0">
                <a:solidFill>
                  <a:schemeClr val="bg1"/>
                </a:solidFill>
                <a:latin typeface="+mn-lt"/>
                <a:cs typeface="+mn-cs"/>
              </a:rPr>
              <a:t> Kawasaki </a:t>
            </a:r>
            <a:r>
              <a:rPr lang="en-US" altLang="it-IT" sz="2800" dirty="0" err="1">
                <a:solidFill>
                  <a:schemeClr val="bg1"/>
                </a:solidFill>
                <a:latin typeface="+mn-lt"/>
                <a:cs typeface="+mn-cs"/>
              </a:rPr>
              <a:t>nel</a:t>
            </a:r>
            <a:r>
              <a:rPr lang="en-US" altLang="it-IT" sz="28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altLang="it-IT" sz="2800" dirty="0" err="1">
                <a:solidFill>
                  <a:schemeClr val="bg1"/>
                </a:solidFill>
                <a:latin typeface="+mn-lt"/>
                <a:cs typeface="+mn-cs"/>
              </a:rPr>
              <a:t>Supersport</a:t>
            </a:r>
            <a:r>
              <a:rPr lang="en-US" altLang="it-IT" sz="28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en-US" altLang="it-IT" sz="2800" dirty="0" err="1">
                <a:solidFill>
                  <a:schemeClr val="bg1"/>
                </a:solidFill>
                <a:latin typeface="+mn-lt"/>
                <a:cs typeface="+mn-cs"/>
              </a:rPr>
              <a:t>sospeso</a:t>
            </a:r>
            <a:r>
              <a:rPr lang="en-US" altLang="it-IT" sz="2800" dirty="0">
                <a:solidFill>
                  <a:schemeClr val="bg1"/>
                </a:solidFill>
                <a:latin typeface="+mn-lt"/>
                <a:cs typeface="+mn-cs"/>
              </a:rPr>
              <a:t> per doping.</a:t>
            </a:r>
          </a:p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altLang="it-IT" sz="2800" dirty="0">
                <a:solidFill>
                  <a:schemeClr val="bg1"/>
                </a:solidFill>
                <a:latin typeface="+mn-lt"/>
                <a:cs typeface="+mn-cs"/>
              </a:rPr>
              <a:t>Andrea Iannone ….</a:t>
            </a:r>
          </a:p>
        </p:txBody>
      </p:sp>
      <p:sp>
        <p:nvSpPr>
          <p:cNvPr id="131092" name="Rectangle 13109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10437812" y="1042988"/>
            <a:ext cx="2797175" cy="711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6806" name="Group 131093"/>
          <p:cNvGrpSpPr>
            <a:grpSpLocks noGrp="1" noUngrp="1" noRot="1" noChangeAspect="1" noMove="1" noResize="1"/>
          </p:cNvGrpSpPr>
          <p:nvPr/>
        </p:nvGrpSpPr>
        <p:grpSpPr bwMode="auto">
          <a:xfrm>
            <a:off x="11260138" y="317500"/>
            <a:ext cx="547687" cy="549275"/>
            <a:chOff x="7029447" y="3514725"/>
            <a:chExt cx="1285875" cy="549007"/>
          </a:xfrm>
        </p:grpSpPr>
        <p:cxnSp>
          <p:nvCxnSpPr>
            <p:cNvPr id="131095" name="Straight Connector 131094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495851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096" name="Straight Connector 131095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678731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097" name="Straight Connector 131096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861611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098" name="Straight Connector 131097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4044491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100" name="Rectangle 13109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76810" name="Group 131101"/>
          <p:cNvGrpSpPr>
            <a:grpSpLocks noGrp="1" noUngrp="1" noRot="1" noChangeAspect="1" noMove="1" noResize="1"/>
          </p:cNvGrpSpPr>
          <p:nvPr/>
        </p:nvGrpSpPr>
        <p:grpSpPr bwMode="auto">
          <a:xfrm rot="5400000">
            <a:off x="615950" y="5940425"/>
            <a:ext cx="1285875" cy="549275"/>
            <a:chOff x="7029447" y="3514725"/>
            <a:chExt cx="1285875" cy="549007"/>
          </a:xfrm>
        </p:grpSpPr>
        <p:cxnSp>
          <p:nvCxnSpPr>
            <p:cNvPr id="131103" name="Straight Connector 131102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48793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104" name="Straight Connector 131103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67081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105" name="Straight Connector 131104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85369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106" name="Straight Connector 131105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403657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6811" name="Picture 2"/>
          <p:cNvPicPr>
            <a:picLocks noChangeAspect="1" noChangeArrowheads="1"/>
          </p:cNvPicPr>
          <p:nvPr/>
        </p:nvPicPr>
        <p:blipFill>
          <a:blip r:embed="rId3"/>
          <a:srcRect t="18526" r="-2" b="21506"/>
          <a:stretch>
            <a:fillRect/>
          </a:stretch>
        </p:blipFill>
        <p:spPr bwMode="auto">
          <a:xfrm>
            <a:off x="630238" y="2708275"/>
            <a:ext cx="10847387" cy="34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6812" name="Group 131107"/>
          <p:cNvGrpSpPr>
            <a:grpSpLocks noGrp="1" noUngrp="1" noRot="1" noChangeAspect="1" noMove="1" noResize="1"/>
          </p:cNvGrpSpPr>
          <p:nvPr/>
        </p:nvGrpSpPr>
        <p:grpSpPr bwMode="auto">
          <a:xfrm rot="-5400000">
            <a:off x="473869" y="2851944"/>
            <a:ext cx="304800" cy="430212"/>
            <a:chOff x="215328" y="-46937"/>
            <a:chExt cx="304800" cy="2773841"/>
          </a:xfrm>
        </p:grpSpPr>
        <p:cxnSp>
          <p:nvCxnSpPr>
            <p:cNvPr id="131109" name="Straight Connector 131108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110" name="Straight Connector 131109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111" name="Straight Connector 131110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112" name="Straight Connector 131111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reeform: Shap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219825"/>
          </a:xfrm>
          <a:custGeom>
            <a:avLst/>
            <a:gdLst>
              <a:gd name="connsiteX0" fmla="*/ 6789701 w 12192000"/>
              <a:gd name="connsiteY0" fmla="*/ 6151588 h 6219825"/>
              <a:gd name="connsiteX1" fmla="*/ 6788702 w 12192000"/>
              <a:gd name="connsiteY1" fmla="*/ 6151666 h 6219825"/>
              <a:gd name="connsiteX2" fmla="*/ 6788476 w 12192000"/>
              <a:gd name="connsiteY2" fmla="*/ 6152200 h 6219825"/>
              <a:gd name="connsiteX3" fmla="*/ 9834 w 12192000"/>
              <a:gd name="connsiteY3" fmla="*/ 0 h 6219825"/>
              <a:gd name="connsiteX4" fmla="*/ 12357 w 12192000"/>
              <a:gd name="connsiteY4" fmla="*/ 1 h 6219825"/>
              <a:gd name="connsiteX5" fmla="*/ 12192000 w 12192000"/>
              <a:gd name="connsiteY5" fmla="*/ 1 h 6219825"/>
              <a:gd name="connsiteX6" fmla="*/ 12192000 w 12192000"/>
              <a:gd name="connsiteY6" fmla="*/ 5105401 h 6219825"/>
              <a:gd name="connsiteX7" fmla="*/ 12191716 w 12192000"/>
              <a:gd name="connsiteY7" fmla="*/ 5105401 h 6219825"/>
              <a:gd name="connsiteX8" fmla="*/ 12192000 w 12192000"/>
              <a:gd name="connsiteY8" fmla="*/ 5256977 h 6219825"/>
              <a:gd name="connsiteX9" fmla="*/ 12061096 w 12192000"/>
              <a:gd name="connsiteY9" fmla="*/ 5296034 h 6219825"/>
              <a:gd name="connsiteX10" fmla="*/ 11676800 w 12192000"/>
              <a:gd name="connsiteY10" fmla="*/ 5399652 h 6219825"/>
              <a:gd name="connsiteX11" fmla="*/ 10425355 w 12192000"/>
              <a:gd name="connsiteY11" fmla="*/ 5683310 h 6219825"/>
              <a:gd name="connsiteX12" fmla="*/ 9424022 w 12192000"/>
              <a:gd name="connsiteY12" fmla="*/ 5858546 h 6219825"/>
              <a:gd name="connsiteX13" fmla="*/ 8458419 w 12192000"/>
              <a:gd name="connsiteY13" fmla="*/ 5992303 h 6219825"/>
              <a:gd name="connsiteX14" fmla="*/ 7715970 w 12192000"/>
              <a:gd name="connsiteY14" fmla="*/ 6072283 h 6219825"/>
              <a:gd name="connsiteX15" fmla="*/ 6951716 w 12192000"/>
              <a:gd name="connsiteY15" fmla="*/ 6138091 h 6219825"/>
              <a:gd name="connsiteX16" fmla="*/ 6936303 w 12192000"/>
              <a:gd name="connsiteY16" fmla="*/ 6140163 h 6219825"/>
              <a:gd name="connsiteX17" fmla="*/ 6790448 w 12192000"/>
              <a:gd name="connsiteY17" fmla="*/ 6151529 h 6219825"/>
              <a:gd name="connsiteX18" fmla="*/ 6799941 w 12192000"/>
              <a:gd name="connsiteY18" fmla="*/ 6153349 h 6219825"/>
              <a:gd name="connsiteX19" fmla="*/ 6835432 w 12192000"/>
              <a:gd name="connsiteY19" fmla="*/ 6151642 h 6219825"/>
              <a:gd name="connsiteX20" fmla="*/ 6884003 w 12192000"/>
              <a:gd name="connsiteY20" fmla="*/ 6148662 h 6219825"/>
              <a:gd name="connsiteX21" fmla="*/ 7578771 w 12192000"/>
              <a:gd name="connsiteY21" fmla="*/ 6116122 h 6219825"/>
              <a:gd name="connsiteX22" fmla="*/ 8623845 w 12192000"/>
              <a:gd name="connsiteY22" fmla="*/ 6029188 h 6219825"/>
              <a:gd name="connsiteX23" fmla="*/ 9479970 w 12192000"/>
              <a:gd name="connsiteY23" fmla="*/ 5925239 h 6219825"/>
              <a:gd name="connsiteX24" fmla="*/ 10629308 w 12192000"/>
              <a:gd name="connsiteY24" fmla="*/ 5731000 h 6219825"/>
              <a:gd name="connsiteX25" fmla="*/ 11998498 w 12192000"/>
              <a:gd name="connsiteY25" fmla="*/ 5404869 h 6219825"/>
              <a:gd name="connsiteX26" fmla="*/ 12192000 w 12192000"/>
              <a:gd name="connsiteY26" fmla="*/ 5347846 h 6219825"/>
              <a:gd name="connsiteX27" fmla="*/ 12192000 w 12192000"/>
              <a:gd name="connsiteY27" fmla="*/ 5402606 h 6219825"/>
              <a:gd name="connsiteX28" fmla="*/ 11829257 w 12192000"/>
              <a:gd name="connsiteY28" fmla="*/ 5507950 h 6219825"/>
              <a:gd name="connsiteX29" fmla="*/ 10939183 w 12192000"/>
              <a:gd name="connsiteY29" fmla="*/ 5722555 h 6219825"/>
              <a:gd name="connsiteX30" fmla="*/ 9985530 w 12192000"/>
              <a:gd name="connsiteY30" fmla="*/ 5902635 h 6219825"/>
              <a:gd name="connsiteX31" fmla="*/ 9186882 w 12192000"/>
              <a:gd name="connsiteY31" fmla="*/ 6018631 h 6219825"/>
              <a:gd name="connsiteX32" fmla="*/ 8578198 w 12192000"/>
              <a:gd name="connsiteY32" fmla="*/ 6088179 h 6219825"/>
              <a:gd name="connsiteX33" fmla="*/ 7864358 w 12192000"/>
              <a:gd name="connsiteY33" fmla="*/ 6149656 h 6219825"/>
              <a:gd name="connsiteX34" fmla="*/ 6935502 w 12192000"/>
              <a:gd name="connsiteY34" fmla="*/ 6201071 h 6219825"/>
              <a:gd name="connsiteX35" fmla="*/ 6477750 w 12192000"/>
              <a:gd name="connsiteY35" fmla="*/ 6214980 h 6219825"/>
              <a:gd name="connsiteX36" fmla="*/ 6362294 w 12192000"/>
              <a:gd name="connsiteY36" fmla="*/ 6219825 h 6219825"/>
              <a:gd name="connsiteX37" fmla="*/ 6057129 w 12192000"/>
              <a:gd name="connsiteY37" fmla="*/ 6219825 h 6219825"/>
              <a:gd name="connsiteX38" fmla="*/ 5977784 w 12192000"/>
              <a:gd name="connsiteY38" fmla="*/ 6215229 h 6219825"/>
              <a:gd name="connsiteX39" fmla="*/ 5265087 w 12192000"/>
              <a:gd name="connsiteY39" fmla="*/ 6178965 h 6219825"/>
              <a:gd name="connsiteX40" fmla="*/ 4346277 w 12192000"/>
              <a:gd name="connsiteY40" fmla="*/ 6116869 h 6219825"/>
              <a:gd name="connsiteX41" fmla="*/ 3373045 w 12192000"/>
              <a:gd name="connsiteY41" fmla="*/ 6018259 h 6219825"/>
              <a:gd name="connsiteX42" fmla="*/ 2362173 w 12192000"/>
              <a:gd name="connsiteY42" fmla="*/ 5899282 h 6219825"/>
              <a:gd name="connsiteX43" fmla="*/ 1233178 w 12192000"/>
              <a:gd name="connsiteY43" fmla="*/ 5726033 h 6219825"/>
              <a:gd name="connsiteX44" fmla="*/ 68500 w 12192000"/>
              <a:gd name="connsiteY44" fmla="*/ 5486226 h 6219825"/>
              <a:gd name="connsiteX45" fmla="*/ 0 w 12192000"/>
              <a:gd name="connsiteY45" fmla="*/ 5468863 h 6219825"/>
              <a:gd name="connsiteX46" fmla="*/ 0 w 12192000"/>
              <a:gd name="connsiteY46" fmla="*/ 5412351 h 6219825"/>
              <a:gd name="connsiteX47" fmla="*/ 72441 w 12192000"/>
              <a:gd name="connsiteY47" fmla="*/ 5431135 h 6219825"/>
              <a:gd name="connsiteX48" fmla="*/ 600716 w 12192000"/>
              <a:gd name="connsiteY48" fmla="*/ 5549555 h 6219825"/>
              <a:gd name="connsiteX49" fmla="*/ 1769512 w 12192000"/>
              <a:gd name="connsiteY49" fmla="*/ 5759811 h 6219825"/>
              <a:gd name="connsiteX50" fmla="*/ 2613554 w 12192000"/>
              <a:gd name="connsiteY50" fmla="*/ 5876802 h 6219825"/>
              <a:gd name="connsiteX51" fmla="*/ 2581134 w 12192000"/>
              <a:gd name="connsiteY51" fmla="*/ 5866867 h 6219825"/>
              <a:gd name="connsiteX52" fmla="*/ 1112635 w 12192000"/>
              <a:gd name="connsiteY52" fmla="*/ 5534031 h 6219825"/>
              <a:gd name="connsiteX53" fmla="*/ 420412 w 12192000"/>
              <a:gd name="connsiteY53" fmla="*/ 5334514 h 6219825"/>
              <a:gd name="connsiteX54" fmla="*/ 0 w 12192000"/>
              <a:gd name="connsiteY54" fmla="*/ 5195539 h 6219825"/>
              <a:gd name="connsiteX55" fmla="*/ 60 w 12192000"/>
              <a:gd name="connsiteY55" fmla="*/ 5105401 h 6219825"/>
              <a:gd name="connsiteX56" fmla="*/ 0 w 12192000"/>
              <a:gd name="connsiteY56" fmla="*/ 5105401 h 6219825"/>
              <a:gd name="connsiteX57" fmla="*/ 0 w 12192000"/>
              <a:gd name="connsiteY57" fmla="*/ 1 h 6219825"/>
              <a:gd name="connsiteX58" fmla="*/ 9834 w 12192000"/>
              <a:gd name="connsiteY58" fmla="*/ 1 h 6219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2192000" h="6219825">
                <a:moveTo>
                  <a:pt x="6789701" y="6151588"/>
                </a:moveTo>
                <a:lnTo>
                  <a:pt x="6788702" y="6151666"/>
                </a:lnTo>
                <a:cubicBezTo>
                  <a:pt x="6788627" y="6151844"/>
                  <a:pt x="6788551" y="6152022"/>
                  <a:pt x="6788476" y="6152200"/>
                </a:cubicBezTo>
                <a:close/>
                <a:moveTo>
                  <a:pt x="9834" y="0"/>
                </a:moveTo>
                <a:lnTo>
                  <a:pt x="12357" y="1"/>
                </a:lnTo>
                <a:lnTo>
                  <a:pt x="12192000" y="1"/>
                </a:lnTo>
                <a:lnTo>
                  <a:pt x="12192000" y="5105401"/>
                </a:lnTo>
                <a:lnTo>
                  <a:pt x="12191716" y="5105401"/>
                </a:lnTo>
                <a:lnTo>
                  <a:pt x="12192000" y="5256977"/>
                </a:lnTo>
                <a:lnTo>
                  <a:pt x="12061096" y="5296034"/>
                </a:lnTo>
                <a:cubicBezTo>
                  <a:pt x="11933500" y="5332263"/>
                  <a:pt x="11805390" y="5366806"/>
                  <a:pt x="11676800" y="5399652"/>
                </a:cubicBezTo>
                <a:cubicBezTo>
                  <a:pt x="11262789" y="5507204"/>
                  <a:pt x="10845343" y="5600846"/>
                  <a:pt x="10425355" y="5683310"/>
                </a:cubicBezTo>
                <a:cubicBezTo>
                  <a:pt x="10092810" y="5748549"/>
                  <a:pt x="9759033" y="5806970"/>
                  <a:pt x="9424022" y="5858546"/>
                </a:cubicBezTo>
                <a:cubicBezTo>
                  <a:pt x="9102997" y="5908224"/>
                  <a:pt x="8781133" y="5952809"/>
                  <a:pt x="8458419" y="5992303"/>
                </a:cubicBezTo>
                <a:cubicBezTo>
                  <a:pt x="8211360" y="6022481"/>
                  <a:pt x="7963792" y="6048065"/>
                  <a:pt x="7715970" y="6072283"/>
                </a:cubicBezTo>
                <a:lnTo>
                  <a:pt x="6951716" y="6138091"/>
                </a:lnTo>
                <a:lnTo>
                  <a:pt x="6936303" y="6140163"/>
                </a:lnTo>
                <a:lnTo>
                  <a:pt x="6790448" y="6151529"/>
                </a:lnTo>
                <a:lnTo>
                  <a:pt x="6799941" y="6153349"/>
                </a:lnTo>
                <a:cubicBezTo>
                  <a:pt x="6811623" y="6153816"/>
                  <a:pt x="6823734" y="6151642"/>
                  <a:pt x="6835432" y="6151642"/>
                </a:cubicBezTo>
                <a:cubicBezTo>
                  <a:pt x="6851580" y="6151642"/>
                  <a:pt x="6867729" y="6149034"/>
                  <a:pt x="6884003" y="6148662"/>
                </a:cubicBezTo>
                <a:cubicBezTo>
                  <a:pt x="7115805" y="6143198"/>
                  <a:pt x="7347351" y="6131026"/>
                  <a:pt x="7578771" y="6116122"/>
                </a:cubicBezTo>
                <a:cubicBezTo>
                  <a:pt x="7927552" y="6093644"/>
                  <a:pt x="8276080" y="6065453"/>
                  <a:pt x="8623845" y="6029188"/>
                </a:cubicBezTo>
                <a:cubicBezTo>
                  <a:pt x="8909939" y="5999878"/>
                  <a:pt x="9195310" y="5965228"/>
                  <a:pt x="9479970" y="5925239"/>
                </a:cubicBezTo>
                <a:cubicBezTo>
                  <a:pt x="9864901" y="5870842"/>
                  <a:pt x="10248014" y="5806101"/>
                  <a:pt x="10629308" y="5731000"/>
                </a:cubicBezTo>
                <a:cubicBezTo>
                  <a:pt x="11090114" y="5639842"/>
                  <a:pt x="11546975" y="5532291"/>
                  <a:pt x="11998498" y="5404869"/>
                </a:cubicBezTo>
                <a:lnTo>
                  <a:pt x="12192000" y="5347846"/>
                </a:lnTo>
                <a:lnTo>
                  <a:pt x="12192000" y="5402606"/>
                </a:lnTo>
                <a:lnTo>
                  <a:pt x="11829257" y="5507950"/>
                </a:lnTo>
                <a:cubicBezTo>
                  <a:pt x="11534769" y="5587680"/>
                  <a:pt x="11238120" y="5658596"/>
                  <a:pt x="10939183" y="5722555"/>
                </a:cubicBezTo>
                <a:cubicBezTo>
                  <a:pt x="10622824" y="5790365"/>
                  <a:pt x="10304941" y="5850387"/>
                  <a:pt x="9985530" y="5902635"/>
                </a:cubicBezTo>
                <a:cubicBezTo>
                  <a:pt x="9720036" y="5946102"/>
                  <a:pt x="9453814" y="5984764"/>
                  <a:pt x="9186882" y="6018631"/>
                </a:cubicBezTo>
                <a:cubicBezTo>
                  <a:pt x="8984197" y="6044216"/>
                  <a:pt x="8781514" y="6068309"/>
                  <a:pt x="8578198" y="6088179"/>
                </a:cubicBezTo>
                <a:lnTo>
                  <a:pt x="7864358" y="6149656"/>
                </a:lnTo>
                <a:cubicBezTo>
                  <a:pt x="7554994" y="6172009"/>
                  <a:pt x="7245502" y="6189895"/>
                  <a:pt x="6935502" y="6201071"/>
                </a:cubicBezTo>
                <a:lnTo>
                  <a:pt x="6477750" y="6214980"/>
                </a:lnTo>
                <a:cubicBezTo>
                  <a:pt x="6439195" y="6212895"/>
                  <a:pt x="6400529" y="6214521"/>
                  <a:pt x="6362294" y="6219825"/>
                </a:cubicBezTo>
                <a:lnTo>
                  <a:pt x="6057129" y="6219825"/>
                </a:lnTo>
                <a:lnTo>
                  <a:pt x="5977784" y="6215229"/>
                </a:lnTo>
                <a:lnTo>
                  <a:pt x="5265087" y="6178965"/>
                </a:lnTo>
                <a:cubicBezTo>
                  <a:pt x="4958267" y="6166544"/>
                  <a:pt x="4651826" y="6146055"/>
                  <a:pt x="4346277" y="6116869"/>
                </a:cubicBezTo>
                <a:lnTo>
                  <a:pt x="3373045" y="6018259"/>
                </a:lnTo>
                <a:cubicBezTo>
                  <a:pt x="3035412" y="5983982"/>
                  <a:pt x="2698456" y="5944327"/>
                  <a:pt x="2362173" y="5899282"/>
                </a:cubicBezTo>
                <a:cubicBezTo>
                  <a:pt x="1984692" y="5849108"/>
                  <a:pt x="1608364" y="5791358"/>
                  <a:pt x="1233178" y="5726033"/>
                </a:cubicBezTo>
                <a:cubicBezTo>
                  <a:pt x="842181" y="5657291"/>
                  <a:pt x="453758" y="5578770"/>
                  <a:pt x="68500" y="5486226"/>
                </a:cubicBezTo>
                <a:lnTo>
                  <a:pt x="0" y="5468863"/>
                </a:lnTo>
                <a:lnTo>
                  <a:pt x="0" y="5412351"/>
                </a:lnTo>
                <a:lnTo>
                  <a:pt x="72441" y="5431135"/>
                </a:lnTo>
                <a:cubicBezTo>
                  <a:pt x="247961" y="5473331"/>
                  <a:pt x="424164" y="5512608"/>
                  <a:pt x="600716" y="5549555"/>
                </a:cubicBezTo>
                <a:cubicBezTo>
                  <a:pt x="988279" y="5630403"/>
                  <a:pt x="1378133" y="5699330"/>
                  <a:pt x="1769512" y="5759811"/>
                </a:cubicBezTo>
                <a:cubicBezTo>
                  <a:pt x="2052426" y="5803406"/>
                  <a:pt x="2335725" y="5843519"/>
                  <a:pt x="2613554" y="5876802"/>
                </a:cubicBezTo>
                <a:cubicBezTo>
                  <a:pt x="2605544" y="5879410"/>
                  <a:pt x="2594611" y="5869350"/>
                  <a:pt x="2581134" y="5866867"/>
                </a:cubicBezTo>
                <a:cubicBezTo>
                  <a:pt x="2087178" y="5774877"/>
                  <a:pt x="1597684" y="5663937"/>
                  <a:pt x="1112635" y="5534031"/>
                </a:cubicBezTo>
                <a:cubicBezTo>
                  <a:pt x="880453" y="5471934"/>
                  <a:pt x="649713" y="5405428"/>
                  <a:pt x="420412" y="5334514"/>
                </a:cubicBezTo>
                <a:lnTo>
                  <a:pt x="0" y="5195539"/>
                </a:lnTo>
                <a:lnTo>
                  <a:pt x="60" y="5105401"/>
                </a:lnTo>
                <a:lnTo>
                  <a:pt x="0" y="5105401"/>
                </a:lnTo>
                <a:lnTo>
                  <a:pt x="0" y="1"/>
                </a:lnTo>
                <a:lnTo>
                  <a:pt x="983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78851" name="Immagine 2" descr="Immagine che contiene testo, giornale, Pubblicazione, Carta da giornale&#10;&#10;Descrizione generata automaticament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5900" y="228600"/>
            <a:ext cx="660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Immagine 3" descr="Immagine che contiene Petto, culturismo, muscolo, Culturista&#10;&#10;Descrizione generata automaticament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4713" y="217488"/>
            <a:ext cx="4221162" cy="613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CasellaDiTesto 5"/>
          <p:cNvSpPr txBox="1">
            <a:spLocks noChangeArrowheads="1"/>
          </p:cNvSpPr>
          <p:nvPr/>
        </p:nvSpPr>
        <p:spPr bwMode="auto">
          <a:xfrm>
            <a:off x="760413" y="6456363"/>
            <a:ext cx="38433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latin typeface="Calibri" pitchFamily="34" charset="0"/>
              </a:rPr>
              <a:t>Arnold Schwarzenegger</a:t>
            </a:r>
          </a:p>
        </p:txBody>
      </p:sp>
      <p:pic>
        <p:nvPicPr>
          <p:cNvPr id="17411" name="Immagine 7" descr="Immagine che contiene muscolo, culturismo, Culturista, Petto&#10;&#10;Descrizione generata automaticament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6125" y="217488"/>
            <a:ext cx="4221163" cy="6132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CasellaDiTesto 2"/>
          <p:cNvSpPr txBox="1">
            <a:spLocks noChangeArrowheads="1"/>
          </p:cNvSpPr>
          <p:nvPr/>
        </p:nvSpPr>
        <p:spPr bwMode="auto">
          <a:xfrm>
            <a:off x="720725" y="422275"/>
            <a:ext cx="10858500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 b="1">
                <a:latin typeface="Times New Roman" pitchFamily="18" charset="0"/>
              </a:rPr>
              <a:t>Doping-Marquez: «Si fumano canne prima delle gare»</a:t>
            </a:r>
          </a:p>
          <a:p>
            <a:r>
              <a:rPr lang="it-IT" sz="2800" b="1">
                <a:latin typeface="Times New Roman" pitchFamily="18" charset="0"/>
              </a:rPr>
              <a:t>Prendendo spunto dal caso-Iannone, lo spagnolo campione del mondo ha denunciato abitudini malsane nel paddock</a:t>
            </a:r>
          </a:p>
          <a:p>
            <a:r>
              <a:rPr lang="it-IT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di Michele Giraldi</a:t>
            </a:r>
            <a:br>
              <a:rPr lang="it-IT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2"/>
              </a:rPr>
            </a:br>
            <a:r>
              <a:rPr lang="it-IT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Caporedattore Sport</a:t>
            </a:r>
            <a:endParaRPr lang="it-IT">
              <a:latin typeface="Times New Roman" pitchFamily="18" charset="0"/>
              <a:cs typeface="Times New Roman" pitchFamily="18" charset="0"/>
            </a:endParaRPr>
          </a:p>
          <a:p>
            <a:r>
              <a:rPr lang="it-IT">
                <a:latin typeface="Times New Roman" pitchFamily="18" charset="0"/>
                <a:cs typeface="Times New Roman" pitchFamily="18" charset="0"/>
              </a:rPr>
              <a:t>CERVERA (Spagna) – L'affaire-Iannone ha smosso le acque all'interno del circus, ambiente che pareva – fino a pochi giorni fa - doping-free. </a:t>
            </a:r>
          </a:p>
          <a:p>
            <a:r>
              <a:rPr lang="it-IT">
                <a:latin typeface="Times New Roman" pitchFamily="18" charset="0"/>
                <a:cs typeface="Times New Roman" pitchFamily="18" charset="0"/>
              </a:rPr>
              <a:t>In realtà, come tutti gli sport, quello delle due ruote non è immune dall'uso (e dall'abuso) di sostanze vietate. Una denuncia in merito è partita addirittura da Marc Marquez, che ha ammesso di essere a conoscenza di comportamenti poco professionali tenuti da qualcuno dei suoi colleghi.</a:t>
            </a:r>
          </a:p>
          <a:p>
            <a:r>
              <a:rPr lang="it-IT">
                <a:latin typeface="Times New Roman" pitchFamily="18" charset="0"/>
                <a:cs typeface="Times New Roman" pitchFamily="18" charset="0"/>
              </a:rPr>
              <a:t>«I controlli nel nostro sport sono pochi e funzionano male – ha denunciato il campione iberico – il tema meriterebbe più attenzione. </a:t>
            </a:r>
          </a:p>
          <a:p>
            <a:r>
              <a:rPr lang="it-IT">
                <a:latin typeface="Times New Roman" pitchFamily="18" charset="0"/>
                <a:cs typeface="Times New Roman" pitchFamily="18" charset="0"/>
              </a:rPr>
              <a:t>Per esempio, molti piloti, soprattutto quelli più giovani, fumano canne prima delle gare. Il consumo della cannabis non dà vantaggi a livello di prestazioni, questo è vero; se avviene prima di scendere in pista può tuttavia creare problemi. Sia a chi ha effettivamente usato la sostanza vietata che agli altri piloti».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3" name="Rectangle 137222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0898" name="Picture 1"/>
          <p:cNvPicPr>
            <a:picLocks noChangeAspect="1" noChangeArrowheads="1"/>
          </p:cNvPicPr>
          <p:nvPr/>
        </p:nvPicPr>
        <p:blipFill>
          <a:blip r:embed="rId2"/>
          <a:srcRect l="6409" r="7285"/>
          <a:stretch>
            <a:fillRect/>
          </a:stretch>
        </p:blipFill>
        <p:spPr bwMode="auto">
          <a:xfrm>
            <a:off x="1670050" y="0"/>
            <a:ext cx="1052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5" name="Arc 137224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427715">
            <a:off x="1108075" y="776288"/>
            <a:ext cx="2987675" cy="2987675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37227" name="Oval 137226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60425" y="5649913"/>
            <a:ext cx="546100" cy="546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/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2667000" y="-2667000"/>
            <a:ext cx="6858000" cy="1219200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649663" y="-1685925"/>
            <a:ext cx="4894262" cy="1219358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1927" name="Immagine 2" descr="Immagine che contiene pedina, gioco da tavolo, Giochi e sport indoor, Gioco da tavolo&#10;&#10;Descrizione generata automaticamente"/>
          <p:cNvPicPr>
            <a:picLocks noChangeAspect="1"/>
          </p:cNvPicPr>
          <p:nvPr/>
        </p:nvPicPr>
        <p:blipFill>
          <a:blip r:embed="rId2"/>
          <a:srcRect b="5888"/>
          <a:stretch>
            <a:fillRect/>
          </a:stretch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8256" name="Rectangle 13824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pic>
        <p:nvPicPr>
          <p:cNvPr id="82946" name="Picture 1"/>
          <p:cNvPicPr>
            <a:picLocks noChangeAspect="1" noChangeArrowheads="1"/>
          </p:cNvPicPr>
          <p:nvPr/>
        </p:nvPicPr>
        <p:blipFill>
          <a:blip r:embed="rId3"/>
          <a:srcRect l="18413"/>
          <a:stretch>
            <a:fillRect/>
          </a:stretch>
        </p:blipFill>
        <p:spPr bwMode="auto">
          <a:xfrm>
            <a:off x="0" y="120650"/>
            <a:ext cx="994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57" name="Freeform: Shape 13824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6986588" y="0"/>
            <a:ext cx="5205412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 useBgFill="1">
        <p:nvSpPr>
          <p:cNvPr id="138258" name="Freeform: Shape 13825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148513" y="0"/>
            <a:ext cx="5043487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38259" name="Freeform: Shape 138253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6697663" y="0"/>
            <a:ext cx="2528887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Meiryo"/>
            </a:endParaRPr>
          </a:p>
        </p:txBody>
      </p:sp>
      <p:sp>
        <p:nvSpPr>
          <p:cNvPr id="138243" name="Text Box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7505700" y="1690688"/>
            <a:ext cx="4686300" cy="2700337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altLang="it-IT" sz="2800" b="1" dirty="0">
                <a:solidFill>
                  <a:schemeClr val="tx1"/>
                </a:solidFill>
                <a:latin typeface="+mn-lt"/>
                <a:cs typeface="+mn-cs"/>
              </a:rPr>
              <a:t>2019 Bridge: il </a:t>
            </a:r>
            <a:r>
              <a:rPr lang="en-US" altLang="it-IT" sz="2800" b="1" dirty="0" err="1">
                <a:solidFill>
                  <a:schemeClr val="tx1"/>
                </a:solidFill>
                <a:latin typeface="+mn-lt"/>
                <a:cs typeface="+mn-cs"/>
              </a:rPr>
              <a:t>campione</a:t>
            </a:r>
            <a:r>
              <a:rPr lang="en-US" altLang="it-IT" sz="2800" b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it-IT" sz="2800" b="1" dirty="0" err="1">
                <a:solidFill>
                  <a:schemeClr val="tx1"/>
                </a:solidFill>
                <a:latin typeface="+mn-lt"/>
                <a:cs typeface="+mn-cs"/>
              </a:rPr>
              <a:t>mondiale</a:t>
            </a:r>
            <a:r>
              <a:rPr lang="en-US" altLang="it-IT" sz="2800" b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it-IT" sz="2800" b="1" dirty="0" err="1">
                <a:solidFill>
                  <a:schemeClr val="tx1"/>
                </a:solidFill>
                <a:latin typeface="+mn-lt"/>
                <a:cs typeface="+mn-cs"/>
              </a:rPr>
              <a:t>squalificato</a:t>
            </a:r>
            <a:r>
              <a:rPr lang="en-US" altLang="it-IT" sz="2800" b="1" dirty="0">
                <a:solidFill>
                  <a:schemeClr val="tx1"/>
                </a:solidFill>
                <a:latin typeface="+mn-lt"/>
                <a:cs typeface="+mn-cs"/>
              </a:rPr>
              <a:t> per doping</a:t>
            </a:r>
          </a:p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altLang="it-IT" sz="2800" b="1" dirty="0">
                <a:solidFill>
                  <a:schemeClr val="tx1"/>
                </a:solidFill>
                <a:latin typeface="+mn-lt"/>
                <a:cs typeface="+mn-cs"/>
              </a:rPr>
              <a:t>Il </a:t>
            </a:r>
            <a:r>
              <a:rPr lang="en-US" altLang="it-IT" sz="2800" b="1" dirty="0" err="1">
                <a:solidFill>
                  <a:schemeClr val="tx1"/>
                </a:solidFill>
                <a:latin typeface="+mn-lt"/>
                <a:cs typeface="+mn-cs"/>
              </a:rPr>
              <a:t>norvegese</a:t>
            </a:r>
            <a:r>
              <a:rPr lang="en-US" altLang="it-IT" sz="2800" b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it-IT" sz="2800" b="1" dirty="0" err="1">
                <a:solidFill>
                  <a:schemeClr val="tx1"/>
                </a:solidFill>
                <a:latin typeface="+mn-lt"/>
                <a:cs typeface="+mn-cs"/>
              </a:rPr>
              <a:t>Geir</a:t>
            </a:r>
            <a:r>
              <a:rPr lang="en-US" altLang="it-IT" sz="2800" b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it-IT" sz="2800" b="1" dirty="0" err="1">
                <a:solidFill>
                  <a:schemeClr val="tx1"/>
                </a:solidFill>
                <a:latin typeface="+mn-lt"/>
                <a:cs typeface="+mn-cs"/>
              </a:rPr>
              <a:t>Helgemo</a:t>
            </a:r>
            <a:r>
              <a:rPr lang="en-US" altLang="it-IT" sz="2800" b="1" dirty="0">
                <a:solidFill>
                  <a:schemeClr val="tx1"/>
                </a:solidFill>
                <a:latin typeface="+mn-lt"/>
                <a:cs typeface="+mn-cs"/>
              </a:rPr>
              <a:t>, 49 anni, </a:t>
            </a:r>
            <a:r>
              <a:rPr lang="en-US" altLang="it-IT" sz="2800" b="1" dirty="0" err="1">
                <a:solidFill>
                  <a:schemeClr val="tx1"/>
                </a:solidFill>
                <a:latin typeface="+mn-lt"/>
                <a:cs typeface="+mn-cs"/>
              </a:rPr>
              <a:t>risultato</a:t>
            </a:r>
            <a:r>
              <a:rPr lang="en-US" altLang="it-IT" sz="2800" b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it-IT" sz="2800" b="1" dirty="0" err="1">
                <a:solidFill>
                  <a:schemeClr val="tx1"/>
                </a:solidFill>
                <a:latin typeface="+mn-lt"/>
                <a:cs typeface="+mn-cs"/>
              </a:rPr>
              <a:t>positivo</a:t>
            </a:r>
            <a:r>
              <a:rPr lang="en-US" altLang="it-IT" sz="2800" b="1" dirty="0">
                <a:solidFill>
                  <a:schemeClr val="tx1"/>
                </a:solidFill>
                <a:latin typeface="+mn-lt"/>
                <a:cs typeface="+mn-cs"/>
              </a:rPr>
              <a:t> al testosterone </a:t>
            </a:r>
            <a:r>
              <a:rPr lang="en-US" altLang="it-IT" sz="2800" b="1" dirty="0" err="1">
                <a:solidFill>
                  <a:schemeClr val="tx1"/>
                </a:solidFill>
                <a:latin typeface="+mn-lt"/>
                <a:cs typeface="+mn-cs"/>
              </a:rPr>
              <a:t>sintetico</a:t>
            </a:r>
            <a:r>
              <a:rPr lang="en-US" altLang="it-IT" sz="2800" b="1" dirty="0">
                <a:solidFill>
                  <a:schemeClr val="tx1"/>
                </a:solidFill>
                <a:latin typeface="+mn-lt"/>
                <a:cs typeface="+mn-cs"/>
              </a:rPr>
              <a:t> e a un </a:t>
            </a:r>
            <a:r>
              <a:rPr lang="en-US" altLang="it-IT" sz="2800" b="1" dirty="0" err="1">
                <a:solidFill>
                  <a:schemeClr val="tx1"/>
                </a:solidFill>
                <a:latin typeface="+mn-lt"/>
                <a:cs typeface="+mn-cs"/>
              </a:rPr>
              <a:t>farmaco</a:t>
            </a:r>
            <a:r>
              <a:rPr lang="en-US" altLang="it-IT" sz="2800" b="1" dirty="0">
                <a:solidFill>
                  <a:schemeClr val="tx1"/>
                </a:solidFill>
                <a:latin typeface="+mn-lt"/>
                <a:cs typeface="+mn-cs"/>
              </a:rPr>
              <a:t> per la </a:t>
            </a:r>
            <a:r>
              <a:rPr lang="en-US" altLang="it-IT" sz="2800" b="1" dirty="0" err="1">
                <a:solidFill>
                  <a:schemeClr val="tx1"/>
                </a:solidFill>
                <a:latin typeface="+mn-lt"/>
                <a:cs typeface="+mn-cs"/>
              </a:rPr>
              <a:t>fertilità</a:t>
            </a:r>
            <a:r>
              <a:rPr lang="en-US" altLang="it-IT" sz="2800" b="1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it-IT" sz="2800" b="1" dirty="0" err="1">
                <a:solidFill>
                  <a:schemeClr val="tx1"/>
                </a:solidFill>
                <a:latin typeface="+mn-lt"/>
                <a:cs typeface="+mn-cs"/>
              </a:rPr>
              <a:t>femminile</a:t>
            </a:r>
            <a:r>
              <a:rPr lang="en-US" altLang="it-IT" sz="2800" b="1" dirty="0">
                <a:solidFill>
                  <a:schemeClr val="tx1"/>
                </a:solidFill>
                <a:latin typeface="+mn-lt"/>
                <a:cs typeface="+mn-cs"/>
              </a:rPr>
              <a:t>, il </a:t>
            </a:r>
            <a:r>
              <a:rPr lang="en-US" altLang="it-IT" sz="2800" b="1" dirty="0" err="1">
                <a:solidFill>
                  <a:schemeClr val="tx1"/>
                </a:solidFill>
                <a:latin typeface="+mn-lt"/>
                <a:cs typeface="+mn-cs"/>
              </a:rPr>
              <a:t>clomifene</a:t>
            </a:r>
            <a:endParaRPr lang="en-US" altLang="it-IT" sz="2800" b="1" dirty="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2344" name="Rectangle 142343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3"/>
          <a:srcRect l="13818" b="9091"/>
          <a:stretch>
            <a:fillRect/>
          </a:stretch>
        </p:blipFill>
        <p:spPr bwMode="auto">
          <a:xfrm>
            <a:off x="0" y="0"/>
            <a:ext cx="8667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6" name="Rectangle 142345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2348" name="Rectangle 14234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8687594" y="605632"/>
            <a:ext cx="73025" cy="5476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2350" name="Rectangle 14234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453438" y="2443163"/>
            <a:ext cx="3217862" cy="19050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2338" name="Text Box 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7361238" y="2579688"/>
            <a:ext cx="4745037" cy="1208087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normAutofit/>
          </a:bodyPr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altLang="it-IT" sz="3200" dirty="0">
                <a:solidFill>
                  <a:schemeClr val="tx1"/>
                </a:solidFill>
                <a:latin typeface="+mn-lt"/>
                <a:cs typeface="+mn-cs"/>
              </a:rPr>
              <a:t>Master Barbara </a:t>
            </a:r>
            <a:r>
              <a:rPr lang="en-US" altLang="it-IT" sz="3200" dirty="0" err="1">
                <a:solidFill>
                  <a:schemeClr val="tx1"/>
                </a:solidFill>
                <a:latin typeface="+mn-lt"/>
                <a:cs typeface="+mn-cs"/>
              </a:rPr>
              <a:t>Gicquel</a:t>
            </a:r>
            <a:r>
              <a:rPr lang="en-US" altLang="it-IT" sz="320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it-IT" sz="3200" dirty="0" err="1">
                <a:solidFill>
                  <a:schemeClr val="tx1"/>
                </a:solidFill>
                <a:latin typeface="+mn-lt"/>
                <a:cs typeface="+mn-cs"/>
              </a:rPr>
              <a:t>pistard</a:t>
            </a:r>
            <a:r>
              <a:rPr lang="en-US" altLang="it-IT" sz="320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it-IT" sz="3200" dirty="0" err="1">
                <a:solidFill>
                  <a:schemeClr val="tx1"/>
                </a:solidFill>
                <a:latin typeface="+mn-lt"/>
                <a:cs typeface="+mn-cs"/>
              </a:rPr>
              <a:t>categoria</a:t>
            </a:r>
            <a:r>
              <a:rPr lang="en-US" altLang="it-IT" sz="3200" dirty="0">
                <a:solidFill>
                  <a:schemeClr val="tx1"/>
                </a:solidFill>
                <a:latin typeface="+mn-lt"/>
                <a:cs typeface="+mn-cs"/>
              </a:rPr>
              <a:t> over 75 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4392" name="Rectangle 14439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/>
          <a:srcRect r="7294"/>
          <a:stretch>
            <a:fillRect/>
          </a:stretch>
        </p:blipFill>
        <p:spPr bwMode="auto">
          <a:xfrm>
            <a:off x="0" y="0"/>
            <a:ext cx="9669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94" name="Rectangle 144393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4386" name="Text Box 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7531100" y="2433638"/>
            <a:ext cx="4565650" cy="1757362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normAutofit/>
          </a:bodyPr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altLang="it-IT" sz="3200" dirty="0">
                <a:solidFill>
                  <a:schemeClr val="tx1"/>
                </a:solidFill>
                <a:latin typeface="+mn-lt"/>
                <a:cs typeface="+mn-cs"/>
              </a:rPr>
              <a:t>Master Carl Glove </a:t>
            </a:r>
            <a:r>
              <a:rPr lang="en-US" altLang="it-IT" sz="3200" dirty="0" err="1">
                <a:solidFill>
                  <a:schemeClr val="tx1"/>
                </a:solidFill>
                <a:latin typeface="+mn-lt"/>
                <a:cs typeface="+mn-cs"/>
              </a:rPr>
              <a:t>recordman</a:t>
            </a:r>
            <a:r>
              <a:rPr lang="en-US" altLang="it-IT" sz="3200" dirty="0">
                <a:solidFill>
                  <a:schemeClr val="tx1"/>
                </a:solidFill>
                <a:latin typeface="+mn-lt"/>
                <a:cs typeface="+mn-cs"/>
              </a:rPr>
              <a:t> – record del mondo </a:t>
            </a:r>
            <a:r>
              <a:rPr lang="en-US" altLang="it-IT" sz="3200" dirty="0" err="1">
                <a:solidFill>
                  <a:schemeClr val="tx1"/>
                </a:solidFill>
                <a:latin typeface="+mn-lt"/>
                <a:cs typeface="+mn-cs"/>
              </a:rPr>
              <a:t>categoria</a:t>
            </a:r>
            <a:r>
              <a:rPr lang="en-US" altLang="it-IT" sz="3200" dirty="0">
                <a:solidFill>
                  <a:schemeClr val="tx1"/>
                </a:solidFill>
                <a:latin typeface="+mn-lt"/>
                <a:cs typeface="+mn-cs"/>
              </a:rPr>
              <a:t> 90-94 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/>
          <p:cNvPicPr>
            <a:picLocks noChangeAspect="1" noChangeArrowheads="1"/>
          </p:cNvPicPr>
          <p:nvPr/>
        </p:nvPicPr>
        <p:blipFill>
          <a:blip r:embed="rId3"/>
          <a:srcRect t="13963" b="34235"/>
          <a:stretch>
            <a:fillRect/>
          </a:stretch>
        </p:blipFill>
        <p:spPr bwMode="auto">
          <a:xfrm>
            <a:off x="0" y="0"/>
            <a:ext cx="12192000" cy="370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4" name="Text Box 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1733550" y="4448175"/>
            <a:ext cx="9975850" cy="1757363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>
            <a:normAutofit/>
          </a:bodyPr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altLang="it-IT" sz="3200" dirty="0" err="1">
                <a:solidFill>
                  <a:schemeClr val="tx1"/>
                </a:solidFill>
                <a:latin typeface="+mn-lt"/>
                <a:cs typeface="+mn-cs"/>
              </a:rPr>
              <a:t>Pesca</a:t>
            </a:r>
            <a:r>
              <a:rPr lang="en-US" altLang="it-IT" sz="320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it-IT" sz="3200" dirty="0" err="1">
                <a:solidFill>
                  <a:schemeClr val="tx1"/>
                </a:solidFill>
                <a:latin typeface="+mn-lt"/>
                <a:cs typeface="+mn-cs"/>
              </a:rPr>
              <a:t>Sportiva</a:t>
            </a:r>
            <a:r>
              <a:rPr lang="en-US" altLang="it-IT" sz="3200" dirty="0">
                <a:solidFill>
                  <a:schemeClr val="tx1"/>
                </a:solidFill>
                <a:latin typeface="+mn-lt"/>
                <a:cs typeface="+mn-cs"/>
              </a:rPr>
              <a:t> Campione del Mondo 2019 </a:t>
            </a:r>
            <a:r>
              <a:rPr lang="en-US" altLang="it-IT" sz="3200" dirty="0" err="1">
                <a:solidFill>
                  <a:schemeClr val="tx1"/>
                </a:solidFill>
                <a:latin typeface="+mn-lt"/>
                <a:cs typeface="+mn-cs"/>
              </a:rPr>
              <a:t>Veterani</a:t>
            </a:r>
            <a:endParaRPr lang="en-US" altLang="it-IT" sz="3200" dirty="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1138" name="Immagine 2"/>
          <p:cNvPicPr>
            <a:picLocks noChangeAspect="1" noChangeArrowheads="1"/>
          </p:cNvPicPr>
          <p:nvPr/>
        </p:nvPicPr>
        <p:blipFill>
          <a:blip r:embed="rId2"/>
          <a:srcRect l="2754" r="10939"/>
          <a:stretch>
            <a:fillRect/>
          </a:stretch>
        </p:blipFill>
        <p:spPr bwMode="auto">
          <a:xfrm>
            <a:off x="2447925" y="0"/>
            <a:ext cx="9744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rc 8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427715">
            <a:off x="1108075" y="776288"/>
            <a:ext cx="2987675" cy="2987675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Oval 10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60425" y="5649913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3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171450" y="179388"/>
            <a:ext cx="2863850" cy="402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1646" tIns="42456" rIns="81646" bIns="42456" anchor="ctr">
            <a:spAutoFit/>
          </a:bodyPr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lang="en-GB" altLang="it-IT" sz="2177" dirty="0">
                <a:latin typeface="DejaVu Sans" pitchFamily="32" charset="0"/>
                <a:cs typeface="Segoe UI" panose="020B0502040204020203" pitchFamily="34" charset="0"/>
              </a:rPr>
              <a:t>Dai </a:t>
            </a:r>
            <a:r>
              <a:rPr lang="en-GB" altLang="it-IT" sz="2177" dirty="0" err="1">
                <a:latin typeface="DejaVu Sans" pitchFamily="32" charset="0"/>
                <a:cs typeface="Segoe UI" panose="020B0502040204020203" pitchFamily="34" charset="0"/>
              </a:rPr>
              <a:t>Mondiali</a:t>
            </a:r>
            <a:r>
              <a:rPr lang="en-GB" altLang="it-IT" sz="2177" dirty="0">
                <a:latin typeface="DejaVu Sans" pitchFamily="32" charset="0"/>
                <a:cs typeface="Segoe UI" panose="020B0502040204020203" pitchFamily="34" charset="0"/>
              </a:rPr>
              <a:t> </a:t>
            </a:r>
            <a:r>
              <a:rPr lang="en-GB" altLang="it-IT" sz="2177" dirty="0" err="1">
                <a:latin typeface="DejaVu Sans" pitchFamily="32" charset="0"/>
                <a:cs typeface="Segoe UI" panose="020B0502040204020203" pitchFamily="34" charset="0"/>
              </a:rPr>
              <a:t>eWorld</a:t>
            </a:r>
            <a:r>
              <a:rPr lang="en-GB" altLang="it-IT" sz="2177" dirty="0">
                <a:latin typeface="DejaVu Sans" pitchFamily="32" charset="0"/>
                <a:cs typeface="Segoe UI" panose="020B0502040204020203" pitchFamily="34" charset="0"/>
              </a:rPr>
              <a:t> Cup 2018 </a:t>
            </a:r>
            <a:r>
              <a:rPr lang="en-GB" altLang="it-IT" sz="2177" dirty="0" err="1">
                <a:latin typeface="DejaVu Sans" pitchFamily="32" charset="0"/>
                <a:cs typeface="Segoe UI" panose="020B0502040204020203" pitchFamily="34" charset="0"/>
              </a:rPr>
              <a:t>organizzati</a:t>
            </a:r>
            <a:r>
              <a:rPr lang="en-GB" altLang="it-IT" sz="2177" dirty="0">
                <a:latin typeface="DejaVu Sans" pitchFamily="32" charset="0"/>
                <a:cs typeface="Segoe UI" panose="020B0502040204020203" pitchFamily="34" charset="0"/>
              </a:rPr>
              <a:t> </a:t>
            </a:r>
            <a:r>
              <a:rPr lang="en-GB" altLang="it-IT" sz="2177" dirty="0" err="1">
                <a:latin typeface="DejaVu Sans" pitchFamily="32" charset="0"/>
                <a:cs typeface="Segoe UI" panose="020B0502040204020203" pitchFamily="34" charset="0"/>
              </a:rPr>
              <a:t>dalla</a:t>
            </a:r>
            <a:r>
              <a:rPr lang="en-GB" altLang="it-IT" sz="2177" dirty="0">
                <a:latin typeface="DejaVu Sans" pitchFamily="32" charset="0"/>
                <a:cs typeface="Segoe UI" panose="020B0502040204020203" pitchFamily="34" charset="0"/>
              </a:rPr>
              <a:t> </a:t>
            </a:r>
            <a:r>
              <a:rPr lang="en-GB" altLang="it-IT" sz="2177" dirty="0" err="1">
                <a:latin typeface="DejaVu Sans" pitchFamily="32" charset="0"/>
                <a:cs typeface="Segoe UI" panose="020B0502040204020203" pitchFamily="34" charset="0"/>
              </a:rPr>
              <a:t>Fifa</a:t>
            </a:r>
            <a:r>
              <a:rPr lang="en-GB" altLang="it-IT" sz="2177" dirty="0">
                <a:latin typeface="DejaVu Sans" pitchFamily="32" charset="0"/>
                <a:cs typeface="Segoe UI" panose="020B0502040204020203" pitchFamily="34" charset="0"/>
              </a:rPr>
              <a:t>, </a:t>
            </a:r>
            <a:r>
              <a:rPr lang="en-GB" altLang="it-IT" sz="2177" dirty="0" err="1">
                <a:latin typeface="DejaVu Sans" pitchFamily="32" charset="0"/>
                <a:cs typeface="Segoe UI" panose="020B0502040204020203" pitchFamily="34" charset="0"/>
              </a:rPr>
              <a:t>sono</a:t>
            </a:r>
            <a:r>
              <a:rPr lang="en-GB" altLang="it-IT" sz="2177" dirty="0">
                <a:latin typeface="DejaVu Sans" pitchFamily="32" charset="0"/>
                <a:cs typeface="Segoe UI" panose="020B0502040204020203" pitchFamily="34" charset="0"/>
              </a:rPr>
              <a:t> </a:t>
            </a:r>
            <a:r>
              <a:rPr lang="en-GB" altLang="it-IT" sz="2177" dirty="0" err="1">
                <a:latin typeface="DejaVu Sans" pitchFamily="32" charset="0"/>
                <a:cs typeface="Segoe UI" panose="020B0502040204020203" pitchFamily="34" charset="0"/>
              </a:rPr>
              <a:t>effettuati</a:t>
            </a:r>
            <a:r>
              <a:rPr lang="en-GB" altLang="it-IT" sz="2177" dirty="0">
                <a:latin typeface="DejaVu Sans" pitchFamily="32" charset="0"/>
                <a:cs typeface="Segoe UI" panose="020B0502040204020203" pitchFamily="34" charset="0"/>
              </a:rPr>
              <a:t> </a:t>
            </a:r>
            <a:r>
              <a:rPr lang="en-GB" altLang="it-IT" sz="2177" dirty="0" err="1">
                <a:latin typeface="DejaVu Sans" pitchFamily="32" charset="0"/>
                <a:cs typeface="Segoe UI" panose="020B0502040204020203" pitchFamily="34" charset="0"/>
              </a:rPr>
              <a:t>controlli</a:t>
            </a:r>
            <a:r>
              <a:rPr lang="en-GB" altLang="it-IT" sz="2177" dirty="0">
                <a:latin typeface="DejaVu Sans" pitchFamily="32" charset="0"/>
                <a:cs typeface="Segoe UI" panose="020B0502040204020203" pitchFamily="34" charset="0"/>
              </a:rPr>
              <a:t> per  </a:t>
            </a:r>
            <a:r>
              <a:rPr lang="en-GB" altLang="it-IT" sz="2177" dirty="0" err="1">
                <a:latin typeface="DejaVu Sans" pitchFamily="32" charset="0"/>
                <a:cs typeface="Segoe UI" panose="020B0502040204020203" pitchFamily="34" charset="0"/>
              </a:rPr>
              <a:t>scongiurare</a:t>
            </a:r>
            <a:r>
              <a:rPr lang="en-GB" altLang="it-IT" sz="2177" dirty="0">
                <a:latin typeface="DejaVu Sans" pitchFamily="32" charset="0"/>
                <a:cs typeface="Segoe UI" panose="020B0502040204020203" pitchFamily="34" charset="0"/>
              </a:rPr>
              <a:t> </a:t>
            </a:r>
            <a:r>
              <a:rPr lang="en-GB" altLang="it-IT" sz="2177" dirty="0" err="1">
                <a:latin typeface="DejaVu Sans" pitchFamily="32" charset="0"/>
                <a:cs typeface="Segoe UI" panose="020B0502040204020203" pitchFamily="34" charset="0"/>
              </a:rPr>
              <a:t>l'uso</a:t>
            </a:r>
            <a:r>
              <a:rPr lang="en-GB" altLang="it-IT" sz="2177" dirty="0">
                <a:latin typeface="DejaVu Sans" pitchFamily="32" charset="0"/>
                <a:cs typeface="Segoe UI" panose="020B0502040204020203" pitchFamily="34" charset="0"/>
              </a:rPr>
              <a:t> di </a:t>
            </a:r>
            <a:r>
              <a:rPr lang="en-GB" altLang="it-IT" sz="2177" dirty="0" err="1">
                <a:latin typeface="DejaVu Sans" pitchFamily="32" charset="0"/>
                <a:cs typeface="Segoe UI" panose="020B0502040204020203" pitchFamily="34" charset="0"/>
              </a:rPr>
              <a:t>sostanze</a:t>
            </a:r>
            <a:r>
              <a:rPr lang="en-GB" altLang="it-IT" sz="2177" dirty="0">
                <a:latin typeface="DejaVu Sans" pitchFamily="32" charset="0"/>
                <a:cs typeface="Segoe UI" panose="020B0502040204020203" pitchFamily="34" charset="0"/>
              </a:rPr>
              <a:t> o di </a:t>
            </a:r>
            <a:r>
              <a:rPr lang="en-GB" altLang="it-IT" sz="2177" dirty="0" err="1">
                <a:latin typeface="DejaVu Sans" pitchFamily="32" charset="0"/>
                <a:cs typeface="Segoe UI" panose="020B0502040204020203" pitchFamily="34" charset="0"/>
              </a:rPr>
              <a:t>pratiche</a:t>
            </a:r>
            <a:r>
              <a:rPr lang="en-GB" altLang="it-IT" sz="2177" dirty="0">
                <a:latin typeface="DejaVu Sans" pitchFamily="32" charset="0"/>
                <a:cs typeface="Segoe UI" panose="020B0502040204020203" pitchFamily="34" charset="0"/>
              </a:rPr>
              <a:t> </a:t>
            </a:r>
            <a:r>
              <a:rPr lang="en-GB" altLang="it-IT" sz="2177" dirty="0" err="1">
                <a:latin typeface="DejaVu Sans" pitchFamily="32" charset="0"/>
                <a:cs typeface="Segoe UI" panose="020B0502040204020203" pitchFamily="34" charset="0"/>
              </a:rPr>
              <a:t>mediche</a:t>
            </a:r>
            <a:r>
              <a:rPr lang="en-GB" altLang="it-IT" sz="2177" dirty="0">
                <a:latin typeface="DejaVu Sans" pitchFamily="32" charset="0"/>
                <a:cs typeface="Segoe UI" panose="020B0502040204020203" pitchFamily="34" charset="0"/>
              </a:rPr>
              <a:t> </a:t>
            </a:r>
            <a:r>
              <a:rPr lang="en-GB" altLang="it-IT" sz="2177" dirty="0" err="1">
                <a:latin typeface="DejaVu Sans" pitchFamily="32" charset="0"/>
                <a:cs typeface="Segoe UI" panose="020B0502040204020203" pitchFamily="34" charset="0"/>
              </a:rPr>
              <a:t>finalizzate</a:t>
            </a:r>
            <a:r>
              <a:rPr lang="en-GB" altLang="it-IT" sz="2177" dirty="0">
                <a:latin typeface="DejaVu Sans" pitchFamily="32" charset="0"/>
                <a:cs typeface="Segoe UI" panose="020B0502040204020203" pitchFamily="34" charset="0"/>
              </a:rPr>
              <a:t> al </a:t>
            </a:r>
            <a:r>
              <a:rPr lang="en-GB" altLang="it-IT" sz="2177" dirty="0" err="1">
                <a:latin typeface="DejaVu Sans" pitchFamily="32" charset="0"/>
                <a:cs typeface="Segoe UI" panose="020B0502040204020203" pitchFamily="34" charset="0"/>
              </a:rPr>
              <a:t>miglioramento</a:t>
            </a:r>
            <a:r>
              <a:rPr lang="en-GB" altLang="it-IT" sz="2177" dirty="0">
                <a:latin typeface="DejaVu Sans" pitchFamily="32" charset="0"/>
                <a:cs typeface="Segoe UI" panose="020B0502040204020203" pitchFamily="34" charset="0"/>
              </a:rPr>
              <a:t> </a:t>
            </a:r>
            <a:r>
              <a:rPr lang="en-GB" altLang="it-IT" sz="2177" dirty="0" err="1">
                <a:latin typeface="DejaVu Sans" pitchFamily="32" charset="0"/>
                <a:cs typeface="Segoe UI" panose="020B0502040204020203" pitchFamily="34" charset="0"/>
              </a:rPr>
              <a:t>dell'efficienza</a:t>
            </a:r>
            <a:r>
              <a:rPr lang="en-GB" altLang="it-IT" sz="2177" dirty="0">
                <a:latin typeface="DejaVu Sans" pitchFamily="32" charset="0"/>
                <a:cs typeface="Segoe UI" panose="020B0502040204020203" pitchFamily="34" charset="0"/>
              </a:rPr>
              <a:t> </a:t>
            </a:r>
            <a:r>
              <a:rPr lang="en-GB" altLang="it-IT" sz="2177" dirty="0" err="1">
                <a:latin typeface="DejaVu Sans" pitchFamily="32" charset="0"/>
                <a:cs typeface="Segoe UI" panose="020B0502040204020203" pitchFamily="34" charset="0"/>
              </a:rPr>
              <a:t>psico-fisica</a:t>
            </a:r>
            <a:r>
              <a:rPr lang="en-GB" altLang="it-IT" sz="2177" dirty="0">
                <a:latin typeface="DejaVu Sans" pitchFamily="32" charset="0"/>
                <a:cs typeface="Segoe UI" panose="020B0502040204020203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92163" name="Group 11"/>
          <p:cNvGrpSpPr>
            <a:grpSpLocks noGrp="1" noUngrp="1" noRot="1" noChangeAspect="1" noMove="1" noResize="1"/>
          </p:cNvGrpSpPr>
          <p:nvPr/>
        </p:nvGrpSpPr>
        <p:grpSpPr bwMode="auto">
          <a:xfrm>
            <a:off x="0" y="2074863"/>
            <a:ext cx="12049125" cy="4094162"/>
            <a:chOff x="1" y="2075420"/>
            <a:chExt cx="12048729" cy="4093306"/>
          </a:xfrm>
        </p:grpSpPr>
        <p:sp>
          <p:nvSpPr>
            <p:cNvPr id="13" name="Oval 12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Oval 13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Oval 14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16200000">
              <a:off x="278" y="2075143"/>
              <a:ext cx="3144179" cy="314473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Oval 15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12600000">
              <a:off x="10150142" y="4270473"/>
              <a:ext cx="1898588" cy="1898253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17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10437812" y="1042988"/>
            <a:ext cx="2797175" cy="711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92165" name="Group 21"/>
          <p:cNvGrpSpPr>
            <a:grpSpLocks noGrp="1" noUngrp="1" noRot="1" noChangeAspect="1" noMove="1" noResize="1"/>
          </p:cNvGrpSpPr>
          <p:nvPr/>
        </p:nvGrpSpPr>
        <p:grpSpPr bwMode="auto">
          <a:xfrm>
            <a:off x="11260138" y="317500"/>
            <a:ext cx="547687" cy="549275"/>
            <a:chOff x="7029447" y="3514725"/>
            <a:chExt cx="1285875" cy="549007"/>
          </a:xfrm>
        </p:grpSpPr>
        <p:cxnSp>
          <p:nvCxnSpPr>
            <p:cNvPr id="23" name="Straight Connector 22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495851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678731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861611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4044491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92169" name="Group 29"/>
          <p:cNvGrpSpPr>
            <a:grpSpLocks noGrp="1" noUngrp="1" noRot="1" noChangeAspect="1" noMove="1" noResize="1"/>
          </p:cNvGrpSpPr>
          <p:nvPr/>
        </p:nvGrpSpPr>
        <p:grpSpPr bwMode="auto">
          <a:xfrm rot="5400000">
            <a:off x="615950" y="5940425"/>
            <a:ext cx="1285875" cy="549275"/>
            <a:chOff x="7029447" y="3514725"/>
            <a:chExt cx="1285875" cy="549007"/>
          </a:xfrm>
        </p:grpSpPr>
        <p:cxnSp>
          <p:nvCxnSpPr>
            <p:cNvPr id="31" name="Straight Connector 30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48793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67081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85369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403657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2170" name="Immagine 2" descr="Immagine che contiene sport, persona, Danza, vestiti&#10;&#10;Descrizione generata automaticamente"/>
          <p:cNvPicPr>
            <a:picLocks noChangeAspect="1"/>
          </p:cNvPicPr>
          <p:nvPr/>
        </p:nvPicPr>
        <p:blipFill>
          <a:blip r:embed="rId2"/>
          <a:srcRect r="2061" b="-2"/>
          <a:stretch>
            <a:fillRect/>
          </a:stretch>
        </p:blipFill>
        <p:spPr bwMode="auto">
          <a:xfrm>
            <a:off x="746125" y="-3175"/>
            <a:ext cx="10721975" cy="615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171" name="Group 35"/>
          <p:cNvGrpSpPr>
            <a:grpSpLocks noGrp="1" noUngrp="1" noRot="1" noChangeAspect="1" noMove="1" noResize="1"/>
          </p:cNvGrpSpPr>
          <p:nvPr/>
        </p:nvGrpSpPr>
        <p:grpSpPr bwMode="auto">
          <a:xfrm rot="-5400000">
            <a:off x="588963" y="165100"/>
            <a:ext cx="304800" cy="428625"/>
            <a:chOff x="215328" y="-46937"/>
            <a:chExt cx="304800" cy="2773841"/>
          </a:xfrm>
        </p:grpSpPr>
        <p:cxnSp>
          <p:nvCxnSpPr>
            <p:cNvPr id="37" name="Straight Connector 36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44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3186" name="Immagine 3" descr="Immagine che contiene sport, persona, Danza, vestiti&#10;&#10;Descrizione generata automaticamente"/>
          <p:cNvPicPr>
            <a:picLocks noChangeAspect="1"/>
          </p:cNvPicPr>
          <p:nvPr/>
        </p:nvPicPr>
        <p:blipFill>
          <a:blip r:embed="rId2"/>
          <a:srcRect b="18"/>
          <a:stretch>
            <a:fillRect/>
          </a:stretch>
        </p:blipFill>
        <p:spPr bwMode="auto">
          <a:xfrm>
            <a:off x="0" y="1588"/>
            <a:ext cx="12192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/>
            </a:extLst>
          </p:cNvPr>
          <p:cNvSpPr/>
          <p:nvPr/>
        </p:nvSpPr>
        <p:spPr>
          <a:xfrm>
            <a:off x="371475" y="2339975"/>
            <a:ext cx="4857750" cy="2206625"/>
          </a:xfrm>
          <a:prstGeom prst="rect">
            <a:avLst/>
          </a:prstGeom>
        </p:spPr>
        <p:txBody>
          <a:bodyPr anchor="ctr"/>
          <a:lstStyle/>
          <a:p>
            <a:pPr fontAlgn="auto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5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Cosa </a:t>
            </a:r>
            <a:r>
              <a:rPr lang="en-US" sz="5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si</a:t>
            </a:r>
            <a:r>
              <a:rPr lang="en-US" sz="5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5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intende</a:t>
            </a:r>
            <a:r>
              <a:rPr lang="en-US" sz="5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rPr>
              <a:t> per doping ?</a:t>
            </a:r>
          </a:p>
        </p:txBody>
      </p:sp>
      <p:sp>
        <p:nvSpPr>
          <p:cNvPr id="10" name="Freeform 5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5921375" cy="2130425"/>
          </a:xfrm>
          <a:custGeom>
            <a:avLst/>
            <a:gdLst>
              <a:gd name="connsiteX0" fmla="*/ 0 w 5920619"/>
              <a:gd name="connsiteY0" fmla="*/ 0 h 2130951"/>
              <a:gd name="connsiteX1" fmla="*/ 3191370 w 5920619"/>
              <a:gd name="connsiteY1" fmla="*/ 0 h 2130951"/>
              <a:gd name="connsiteX2" fmla="*/ 3346315 w 5920619"/>
              <a:gd name="connsiteY2" fmla="*/ 0 h 2130951"/>
              <a:gd name="connsiteX3" fmla="*/ 5920619 w 5920619"/>
              <a:gd name="connsiteY3" fmla="*/ 0 h 2130951"/>
              <a:gd name="connsiteX4" fmla="*/ 4936971 w 5920619"/>
              <a:gd name="connsiteY4" fmla="*/ 2130951 h 2130951"/>
              <a:gd name="connsiteX5" fmla="*/ 0 w 5920619"/>
              <a:gd name="connsiteY5" fmla="*/ 2130951 h 213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0619" h="2130951">
                <a:moveTo>
                  <a:pt x="0" y="0"/>
                </a:moveTo>
                <a:lnTo>
                  <a:pt x="3191370" y="0"/>
                </a:lnTo>
                <a:lnTo>
                  <a:pt x="3346315" y="0"/>
                </a:lnTo>
                <a:lnTo>
                  <a:pt x="5920619" y="0"/>
                </a:lnTo>
                <a:lnTo>
                  <a:pt x="4936971" y="2130951"/>
                </a:lnTo>
                <a:lnTo>
                  <a:pt x="0" y="213095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8436" name="Immagin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84888" y="985838"/>
            <a:ext cx="546735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267450" y="4683125"/>
            <a:ext cx="5924550" cy="2174875"/>
          </a:xfrm>
          <a:custGeom>
            <a:avLst/>
            <a:gdLst>
              <a:gd name="connsiteX0" fmla="*/ 1007162 w 5925190"/>
              <a:gd name="connsiteY0" fmla="*/ 0 h 2174681"/>
              <a:gd name="connsiteX1" fmla="*/ 5925190 w 5925190"/>
              <a:gd name="connsiteY1" fmla="*/ 0 h 2174681"/>
              <a:gd name="connsiteX2" fmla="*/ 5925190 w 5925190"/>
              <a:gd name="connsiteY2" fmla="*/ 2174681 h 2174681"/>
              <a:gd name="connsiteX3" fmla="*/ 0 w 5925190"/>
              <a:gd name="connsiteY3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25190" h="2174681">
                <a:moveTo>
                  <a:pt x="1007162" y="0"/>
                </a:moveTo>
                <a:lnTo>
                  <a:pt x="5925190" y="0"/>
                </a:lnTo>
                <a:lnTo>
                  <a:pt x="5925190" y="2174681"/>
                </a:lnTo>
                <a:lnTo>
                  <a:pt x="0" y="217468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Freeform 6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4683125"/>
            <a:ext cx="7092950" cy="2174875"/>
          </a:xfrm>
          <a:custGeom>
            <a:avLst/>
            <a:gdLst>
              <a:gd name="connsiteX0" fmla="*/ 0 w 7092887"/>
              <a:gd name="connsiteY0" fmla="*/ 0 h 2174681"/>
              <a:gd name="connsiteX1" fmla="*/ 7092887 w 7092887"/>
              <a:gd name="connsiteY1" fmla="*/ 0 h 2174681"/>
              <a:gd name="connsiteX2" fmla="*/ 6085725 w 7092887"/>
              <a:gd name="connsiteY2" fmla="*/ 2174681 h 2174681"/>
              <a:gd name="connsiteX3" fmla="*/ 1524000 w 7092887"/>
              <a:gd name="connsiteY3" fmla="*/ 2174681 h 2174681"/>
              <a:gd name="connsiteX4" fmla="*/ 1200418 w 7092887"/>
              <a:gd name="connsiteY4" fmla="*/ 2174681 h 2174681"/>
              <a:gd name="connsiteX5" fmla="*/ 0 w 7092887"/>
              <a:gd name="connsiteY5" fmla="*/ 2174681 h 2174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92887" h="2174681">
                <a:moveTo>
                  <a:pt x="0" y="0"/>
                </a:moveTo>
                <a:lnTo>
                  <a:pt x="7092887" y="0"/>
                </a:lnTo>
                <a:lnTo>
                  <a:pt x="6085725" y="2174681"/>
                </a:lnTo>
                <a:lnTo>
                  <a:pt x="1524000" y="2174681"/>
                </a:lnTo>
                <a:lnTo>
                  <a:pt x="1200418" y="2174681"/>
                </a:lnTo>
                <a:lnTo>
                  <a:pt x="0" y="2174681"/>
                </a:lnTo>
                <a:close/>
              </a:path>
            </a:pathLst>
          </a:custGeom>
          <a:solidFill>
            <a:srgbClr val="B2B2B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B2B2B2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Immagine 2" descr="Immagine che contiene tavolo da biliardo, tavolo, biliardo, Tavolo da biliardo&#10;&#10;Descrizione generata automaticament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5234" name="Immagine 2" descr="Immagine che contiene aria aperta, vestiti, persona, avventura&#10;&#10;Descrizione generata automaticamente"/>
          <p:cNvPicPr>
            <a:picLocks noChangeAspect="1"/>
          </p:cNvPicPr>
          <p:nvPr/>
        </p:nvPicPr>
        <p:blipFill>
          <a:blip r:embed="rId2"/>
          <a:srcRect t="220" r="-2" b="12590"/>
          <a:stretch>
            <a:fillRect/>
          </a:stretch>
        </p:blipFill>
        <p:spPr bwMode="auto">
          <a:xfrm>
            <a:off x="1670050" y="0"/>
            <a:ext cx="1052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rc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427715">
            <a:off x="1108075" y="776288"/>
            <a:ext cx="2987675" cy="2987675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1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60425" y="5649913"/>
            <a:ext cx="546100" cy="546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Color Cover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0"/>
            <a:ext cx="12188825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96259" name="Group 11"/>
          <p:cNvGrpSpPr>
            <a:grpSpLocks noGrp="1" noUngrp="1" noRot="1" noChangeAspect="1" noMove="1" noResize="1"/>
          </p:cNvGrpSpPr>
          <p:nvPr/>
        </p:nvGrpSpPr>
        <p:grpSpPr bwMode="auto">
          <a:xfrm>
            <a:off x="0" y="0"/>
            <a:ext cx="12188825" cy="6858000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Color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96260" name="Group 15"/>
          <p:cNvGrpSpPr>
            <a:grpSpLocks noGrp="1" noUngrp="1" noRot="1" noChangeAspect="1" noMove="1" noResize="1"/>
          </p:cNvGrpSpPr>
          <p:nvPr/>
        </p:nvGrpSpPr>
        <p:grpSpPr bwMode="auto">
          <a:xfrm>
            <a:off x="1588" y="0"/>
            <a:ext cx="12188825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25400" y="6015038"/>
              <a:ext cx="2606702" cy="842962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655644" y="5797550"/>
              <a:ext cx="2484464" cy="1060450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3475073" y="0"/>
              <a:ext cx="6177027" cy="177800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0" y="2390775"/>
              <a:ext cx="611193" cy="1420813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3792577" y="0"/>
              <a:ext cx="2424138" cy="1343025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10947514" y="0"/>
              <a:ext cx="1241438" cy="2620963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0" y="0"/>
              <a:ext cx="1577991" cy="979488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96261" name="Immagine 2" descr="Immagine che contiene arrampicata, sport, Presa in arrampicata, avventura&#10;&#10;Descrizione generata automaticamente"/>
          <p:cNvPicPr>
            <a:picLocks noChangeAspect="1"/>
          </p:cNvPicPr>
          <p:nvPr/>
        </p:nvPicPr>
        <p:blipFill>
          <a:blip r:embed="rId2"/>
          <a:srcRect r="2" b="5151"/>
          <a:stretch>
            <a:fillRect/>
          </a:stretch>
        </p:blipFill>
        <p:spPr bwMode="auto">
          <a:xfrm>
            <a:off x="642938" y="598488"/>
            <a:ext cx="1089025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Color Cover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0"/>
            <a:ext cx="12188825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grpSp>
        <p:nvGrpSpPr>
          <p:cNvPr id="97283" name="Group 11"/>
          <p:cNvGrpSpPr>
            <a:grpSpLocks noGrp="1" noUngrp="1" noRot="1" noChangeAspect="1" noMove="1" noResize="1"/>
          </p:cNvGrpSpPr>
          <p:nvPr/>
        </p:nvGrpSpPr>
        <p:grpSpPr bwMode="auto">
          <a:xfrm>
            <a:off x="0" y="0"/>
            <a:ext cx="12188825" cy="6858000"/>
            <a:chOff x="651279" y="598259"/>
            <a:chExt cx="10889442" cy="5680742"/>
          </a:xfrm>
        </p:grpSpPr>
        <p:sp>
          <p:nvSpPr>
            <p:cNvPr id="13" name="Color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Color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97284" name="Group 15"/>
          <p:cNvGrpSpPr>
            <a:grpSpLocks noGrp="1" noUngrp="1" noRot="1" noChangeAspect="1" noMove="1" noResize="1"/>
          </p:cNvGrpSpPr>
          <p:nvPr/>
        </p:nvGrpSpPr>
        <p:grpSpPr bwMode="auto">
          <a:xfrm>
            <a:off x="1588" y="0"/>
            <a:ext cx="12188825" cy="6858000"/>
            <a:chOff x="0" y="0"/>
            <a:chExt cx="12188952" cy="6858000"/>
          </a:xfrm>
        </p:grpSpPr>
        <p:sp>
          <p:nvSpPr>
            <p:cNvPr id="17" name="Freeform: Shape 16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25400" y="6015038"/>
              <a:ext cx="2606702" cy="842962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655644" y="5797550"/>
              <a:ext cx="2484464" cy="1060450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3475073" y="0"/>
              <a:ext cx="6177027" cy="177800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0" y="2390775"/>
              <a:ext cx="611193" cy="1420813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3792577" y="0"/>
              <a:ext cx="2424138" cy="1343025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10947514" y="0"/>
              <a:ext cx="1241438" cy="2620963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>
              <a:off x="0" y="0"/>
              <a:ext cx="1577991" cy="979488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97285" name="Immagine 2" descr="Immagine che contiene veicolo, auto sportiva, Progettazione di automobili, supercar&#10;&#10;Descrizione generata automaticamente"/>
          <p:cNvPicPr>
            <a:picLocks noChangeAspect="1"/>
          </p:cNvPicPr>
          <p:nvPr/>
        </p:nvPicPr>
        <p:blipFill>
          <a:blip r:embed="rId2"/>
          <a:srcRect t="17204" r="2" b="4643"/>
          <a:stretch>
            <a:fillRect/>
          </a:stretch>
        </p:blipFill>
        <p:spPr bwMode="auto">
          <a:xfrm>
            <a:off x="642938" y="598488"/>
            <a:ext cx="10890250" cy="568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8306" name="Immagine 2" descr="Immagine che contiene aria aperta, erba, cielo, trasporto&#10;&#10;Descrizione generata automaticamente"/>
          <p:cNvPicPr>
            <a:picLocks noChangeAspect="1"/>
          </p:cNvPicPr>
          <p:nvPr/>
        </p:nvPicPr>
        <p:blipFill>
          <a:blip r:embed="rId2"/>
          <a:srcRect t="1251" r="-2" b="-2"/>
          <a:stretch>
            <a:fillRect/>
          </a:stretch>
        </p:blipFill>
        <p:spPr bwMode="auto">
          <a:xfrm>
            <a:off x="1670050" y="0"/>
            <a:ext cx="1052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rc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21427715">
            <a:off x="1108075" y="776288"/>
            <a:ext cx="2987675" cy="2987675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Oval 1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60425" y="5649913"/>
            <a:ext cx="546100" cy="546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Rect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99331" name="Group 11"/>
          <p:cNvGrpSpPr>
            <a:grpSpLocks noGrp="1" noUngrp="1" noRot="1" noChangeAspect="1" noMove="1" noResize="1"/>
          </p:cNvGrpSpPr>
          <p:nvPr/>
        </p:nvGrpSpPr>
        <p:grpSpPr bwMode="auto">
          <a:xfrm>
            <a:off x="0" y="2074863"/>
            <a:ext cx="12049125" cy="4094162"/>
            <a:chOff x="1" y="2075420"/>
            <a:chExt cx="12048729" cy="4093306"/>
          </a:xfrm>
        </p:grpSpPr>
        <p:sp>
          <p:nvSpPr>
            <p:cNvPr id="13" name="Oval 12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6" name="Oval 13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7" name="Oval 14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16200000">
              <a:off x="278" y="2075143"/>
              <a:ext cx="3144179" cy="314473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8" name="Oval 15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12600000">
              <a:off x="10150142" y="4270473"/>
              <a:ext cx="1898588" cy="1898253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39" name="Oval 16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40" name="Oval 17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41" name="Rectangle 1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10437812" y="1042988"/>
            <a:ext cx="2797175" cy="711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Rectangle 2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99336" name="Group 23"/>
          <p:cNvGrpSpPr>
            <a:grpSpLocks noGrp="1" noUngrp="1" noRot="1" noChangeAspect="1" noMove="1" noResize="1"/>
          </p:cNvGrpSpPr>
          <p:nvPr/>
        </p:nvGrpSpPr>
        <p:grpSpPr bwMode="auto">
          <a:xfrm rot="5400000">
            <a:off x="615950" y="5940425"/>
            <a:ext cx="1285875" cy="549275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48793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67081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85369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403657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9337" name="Immagine 2" descr="Immagine che contiene persona, uomo, Freccette, dardo&#10;&#10;Descrizione generata automaticamente"/>
          <p:cNvPicPr>
            <a:picLocks noChangeAspect="1"/>
          </p:cNvPicPr>
          <p:nvPr/>
        </p:nvPicPr>
        <p:blipFill>
          <a:blip r:embed="rId2"/>
          <a:srcRect r="5344" b="2"/>
          <a:stretch>
            <a:fillRect/>
          </a:stretch>
        </p:blipFill>
        <p:spPr bwMode="auto">
          <a:xfrm>
            <a:off x="746125" y="492125"/>
            <a:ext cx="10721975" cy="566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9338" name="Group 29"/>
          <p:cNvGrpSpPr>
            <a:grpSpLocks noGrp="1" noUngrp="1" noRot="1" noChangeAspect="1" noMove="1" noResize="1"/>
          </p:cNvGrpSpPr>
          <p:nvPr/>
        </p:nvGrpSpPr>
        <p:grpSpPr bwMode="auto">
          <a:xfrm rot="-5400000">
            <a:off x="588963" y="627062"/>
            <a:ext cx="304800" cy="428625"/>
            <a:chOff x="215328" y="-46937"/>
            <a:chExt cx="304800" cy="2773841"/>
          </a:xfrm>
        </p:grpSpPr>
        <p:cxnSp>
          <p:nvCxnSpPr>
            <p:cNvPr id="31" name="Straight Connector 30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0355" name="Group 11"/>
          <p:cNvGrpSpPr>
            <a:grpSpLocks noGrp="1" noUngrp="1" noRot="1" noChangeAspect="1" noMove="1" noResize="1"/>
          </p:cNvGrpSpPr>
          <p:nvPr/>
        </p:nvGrpSpPr>
        <p:grpSpPr bwMode="auto">
          <a:xfrm>
            <a:off x="0" y="2074863"/>
            <a:ext cx="12049125" cy="4094162"/>
            <a:chOff x="1" y="2075420"/>
            <a:chExt cx="12048729" cy="4093306"/>
          </a:xfrm>
        </p:grpSpPr>
        <p:sp>
          <p:nvSpPr>
            <p:cNvPr id="13" name="Oval 12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Oval 13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Oval 14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16200000">
              <a:off x="278" y="2075143"/>
              <a:ext cx="3144179" cy="314473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Oval 15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12600000">
              <a:off x="10150142" y="4270473"/>
              <a:ext cx="1898588" cy="1898253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17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10437812" y="1042988"/>
            <a:ext cx="2797175" cy="711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0357" name="Group 21"/>
          <p:cNvGrpSpPr>
            <a:grpSpLocks noGrp="1" noUngrp="1" noRot="1" noChangeAspect="1" noMove="1" noResize="1"/>
          </p:cNvGrpSpPr>
          <p:nvPr/>
        </p:nvGrpSpPr>
        <p:grpSpPr bwMode="auto">
          <a:xfrm>
            <a:off x="11260138" y="317500"/>
            <a:ext cx="547687" cy="549275"/>
            <a:chOff x="7029447" y="3514725"/>
            <a:chExt cx="1285875" cy="549007"/>
          </a:xfrm>
        </p:grpSpPr>
        <p:cxnSp>
          <p:nvCxnSpPr>
            <p:cNvPr id="23" name="Straight Connector 22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495851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678731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861611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4044491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0361" name="Group 29"/>
          <p:cNvGrpSpPr>
            <a:grpSpLocks noGrp="1" noUngrp="1" noRot="1" noChangeAspect="1" noMove="1" noResize="1"/>
          </p:cNvGrpSpPr>
          <p:nvPr/>
        </p:nvGrpSpPr>
        <p:grpSpPr bwMode="auto">
          <a:xfrm rot="5400000">
            <a:off x="615950" y="5940425"/>
            <a:ext cx="1285875" cy="549275"/>
            <a:chOff x="7029447" y="3514725"/>
            <a:chExt cx="1285875" cy="549007"/>
          </a:xfrm>
        </p:grpSpPr>
        <p:cxnSp>
          <p:nvCxnSpPr>
            <p:cNvPr id="31" name="Straight Connector 30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48793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67081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85369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403657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0362" name="Immagine 2" descr="Immagine che contiene Giochi e sport indoor, Giochi, Gioco da tavolo, interno&#10;&#10;Descrizione generata automaticamente"/>
          <p:cNvPicPr>
            <a:picLocks noChangeAspect="1"/>
          </p:cNvPicPr>
          <p:nvPr/>
        </p:nvPicPr>
        <p:blipFill>
          <a:blip r:embed="rId2"/>
          <a:srcRect t="13426" r="2" b="529"/>
          <a:stretch>
            <a:fillRect/>
          </a:stretch>
        </p:blipFill>
        <p:spPr bwMode="auto">
          <a:xfrm>
            <a:off x="746125" y="-3175"/>
            <a:ext cx="10721975" cy="615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0363" name="Group 35"/>
          <p:cNvGrpSpPr>
            <a:grpSpLocks noGrp="1" noUngrp="1" noRot="1" noChangeAspect="1" noMove="1" noResize="1"/>
          </p:cNvGrpSpPr>
          <p:nvPr/>
        </p:nvGrpSpPr>
        <p:grpSpPr bwMode="auto">
          <a:xfrm rot="-5400000">
            <a:off x="588963" y="165100"/>
            <a:ext cx="304800" cy="428625"/>
            <a:chOff x="215328" y="-46937"/>
            <a:chExt cx="304800" cy="2773841"/>
          </a:xfrm>
        </p:grpSpPr>
        <p:cxnSp>
          <p:nvCxnSpPr>
            <p:cNvPr id="37" name="Straight Connector 36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27" name="Rectangle 133126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1378" name="Picture 1"/>
          <p:cNvPicPr>
            <a:picLocks noChangeAspect="1" noChangeArrowheads="1"/>
          </p:cNvPicPr>
          <p:nvPr/>
        </p:nvPicPr>
        <p:blipFill>
          <a:blip r:embed="rId3"/>
          <a:srcRect l="43304" r="14252" b="2"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79" name="Immagine 2" descr="Immagine che contiene vestiti, persona, calzature, Forma fisica&#10;&#10;Descrizione generata automaticamente"/>
          <p:cNvPicPr>
            <a:picLocks noChangeAspect="1"/>
          </p:cNvPicPr>
          <p:nvPr/>
        </p:nvPicPr>
        <p:blipFill>
          <a:blip r:embed="rId4"/>
          <a:srcRect r="-2" b="22937"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1925" y="642938"/>
            <a:ext cx="37147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56338" y="1670050"/>
            <a:ext cx="5292725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3130" name="Rectangle 13312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33132" name="Freeform: Shape 13313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5875" y="-15875"/>
            <a:ext cx="6578600" cy="5815013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05475" name="Picture 4"/>
          <p:cNvPicPr>
            <a:picLocks noChangeAspect="1" noChangeArrowheads="1"/>
          </p:cNvPicPr>
          <p:nvPr/>
        </p:nvPicPr>
        <p:blipFill>
          <a:blip r:embed="rId3"/>
          <a:srcRect l="9082" r="26768" b="2"/>
          <a:stretch>
            <a:fillRect/>
          </a:stretch>
        </p:blipFill>
        <p:spPr bwMode="auto">
          <a:xfrm>
            <a:off x="0" y="0"/>
            <a:ext cx="6323013" cy="559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4" name="Freeform: Shape 133133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6323013" cy="559435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33136" name="Freeform: Shape 133135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542088" y="1416050"/>
            <a:ext cx="5665787" cy="5465763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Meiryo"/>
            </a:endParaRPr>
          </a:p>
        </p:txBody>
      </p:sp>
      <p:pic>
        <p:nvPicPr>
          <p:cNvPr id="105478" name="Immagine 2" descr="Immagine che contiene persona, calzature, vestiti, sport&#10;&#10;Descrizione generata automaticamente"/>
          <p:cNvPicPr>
            <a:picLocks noChangeAspect="1"/>
          </p:cNvPicPr>
          <p:nvPr/>
        </p:nvPicPr>
        <p:blipFill>
          <a:blip r:embed="rId4"/>
          <a:srcRect l="23837" r="6528" b="-2"/>
          <a:stretch>
            <a:fillRect/>
          </a:stretch>
        </p:blipFill>
        <p:spPr bwMode="auto">
          <a:xfrm>
            <a:off x="6796088" y="1685925"/>
            <a:ext cx="5395912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8" name="Freeform: Shape 13313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796088" y="1685925"/>
            <a:ext cx="5395912" cy="517207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Meiryo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6008" name="Rectangle 25600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6002" name="Text Box 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658813" y="660400"/>
            <a:ext cx="4837112" cy="3762375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b">
            <a:normAutofit/>
          </a:bodyPr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altLang="it-IT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 doping </a:t>
            </a:r>
            <a:r>
              <a:rPr lang="en-US" altLang="it-IT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si</a:t>
            </a:r>
            <a:r>
              <a:rPr lang="en-US" altLang="it-IT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intende</a:t>
            </a:r>
            <a:r>
              <a:rPr lang="en-US" altLang="it-IT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l’assunzione</a:t>
            </a:r>
            <a:r>
              <a:rPr lang="en-US" altLang="it-IT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altLang="it-IT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sostanze</a:t>
            </a:r>
            <a:r>
              <a:rPr lang="en-US" altLang="it-IT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proibite</a:t>
            </a:r>
            <a:r>
              <a:rPr lang="en-US" altLang="it-IT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che</a:t>
            </a:r>
            <a:r>
              <a:rPr lang="en-US" altLang="it-IT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fanno</a:t>
            </a:r>
            <a:r>
              <a:rPr lang="en-US" altLang="it-IT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male </a:t>
            </a:r>
            <a:r>
              <a:rPr lang="en-US" altLang="it-IT" sz="4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alla</a:t>
            </a:r>
            <a:r>
              <a:rPr lang="en-US" altLang="it-IT" sz="4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salute?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/>
          <a:srcRect r="51093"/>
          <a:stretch>
            <a:fillRect/>
          </a:stretch>
        </p:blipFill>
        <p:spPr bwMode="auto">
          <a:xfrm>
            <a:off x="6229350" y="0"/>
            <a:ext cx="5962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/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2667000" y="-2667000"/>
            <a:ext cx="6858000" cy="1219200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649663" y="-1685925"/>
            <a:ext cx="4894262" cy="1219358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7527" name="Immagine 2" descr="Immagine che contiene illustrazione, cartone animato, design&#10;&#10;Descrizione generata automaticamente"/>
          <p:cNvPicPr>
            <a:picLocks noChangeAspect="1"/>
          </p:cNvPicPr>
          <p:nvPr/>
        </p:nvPicPr>
        <p:blipFill>
          <a:blip r:embed="rId2"/>
          <a:srcRect t="13969" b="12321"/>
          <a:stretch>
            <a:fillRect/>
          </a:stretch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Immagin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050" y="457200"/>
            <a:ext cx="106299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>
            <a:extLst>
              <a:ext uri="{FF2B5EF4-FFF2-40B4-BE49-F238E27FC236}"/>
            </a:extLst>
          </p:cNvPr>
          <p:cNvSpPr/>
          <p:nvPr/>
        </p:nvSpPr>
        <p:spPr>
          <a:xfrm>
            <a:off x="4151313" y="5837238"/>
            <a:ext cx="3759200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+mn-cs"/>
              </a:rPr>
              <a:t>Doping story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/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2667000" y="-2667000"/>
            <a:ext cx="6858000" cy="1219200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649663" y="-1685925"/>
            <a:ext cx="4894262" cy="1219358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9575" name="Immagin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9738" y="457200"/>
            <a:ext cx="877252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/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2667000" y="-2667000"/>
            <a:ext cx="6858000" cy="1219200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649663" y="-1685925"/>
            <a:ext cx="4894262" cy="1219358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0599" name="Immagine 2" descr="Immagine che contiene bottiglia, medicina, Farmaco di prescrizione, Prodotto farmaceutico&#10;&#10;Descrizione generata automaticamente"/>
          <p:cNvPicPr>
            <a:picLocks noChangeAspect="1"/>
          </p:cNvPicPr>
          <p:nvPr/>
        </p:nvPicPr>
        <p:blipFill>
          <a:blip r:embed="rId2"/>
          <a:srcRect t="21045"/>
          <a:stretch>
            <a:fillRect/>
          </a:stretch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>
            <a:extLst>
              <a:ext uri="{FF2B5EF4-FFF2-40B4-BE49-F238E27FC236}"/>
            </a:extLst>
          </p:cNvPr>
          <p:cNvSpPr/>
          <p:nvPr/>
        </p:nvSpPr>
        <p:spPr>
          <a:xfrm>
            <a:off x="842963" y="579438"/>
            <a:ext cx="4275137" cy="10779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Anni 40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cs typeface="+mn-cs"/>
              </a:rPr>
              <a:t>L’arrivo delle anfetamine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1618" name="Immagine 2" descr="Immagine che contiene ruota, testo, Ruota di bicicletta, Veicolo terrestre&#10;&#10;Descrizione generata automaticamente"/>
          <p:cNvPicPr>
            <a:picLocks noChangeAspect="1"/>
          </p:cNvPicPr>
          <p:nvPr/>
        </p:nvPicPr>
        <p:blipFill>
          <a:blip r:embed="rId2"/>
          <a:srcRect t="1993"/>
          <a:stretch>
            <a:fillRect/>
          </a:stretch>
        </p:blipFill>
        <p:spPr bwMode="auto">
          <a:xfrm>
            <a:off x="328613" y="0"/>
            <a:ext cx="118633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3175" y="0"/>
            <a:ext cx="12188825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12643" name="Group 11"/>
          <p:cNvGrpSpPr>
            <a:grpSpLocks noGrp="1" noUngrp="1" noRot="1" noChangeAspect="1" noMove="1" noResize="1"/>
          </p:cNvGrpSpPr>
          <p:nvPr/>
        </p:nvGrpSpPr>
        <p:grpSpPr bwMode="auto">
          <a:xfrm>
            <a:off x="0" y="2074863"/>
            <a:ext cx="12049125" cy="4094162"/>
            <a:chOff x="1" y="2075420"/>
            <a:chExt cx="12048729" cy="4093306"/>
          </a:xfrm>
        </p:grpSpPr>
        <p:sp>
          <p:nvSpPr>
            <p:cNvPr id="13" name="Oval 12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Oval 13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Oval 14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16200000">
              <a:off x="278" y="2075143"/>
              <a:ext cx="3144179" cy="314473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Oval 15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12600000">
              <a:off x="10150142" y="4270473"/>
              <a:ext cx="1898588" cy="1898253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Oval 16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8" name="Oval 17">
              <a:extLst>
                <a:ext uri="{FF2B5EF4-FFF2-40B4-BE49-F238E27FC236}"/>
                <a:ext uri="{C183D7F6-B498-43B3-948B-1728B52AA6E4}"/>
              </a:extLst>
            </p:cNvPr>
            <p:cNvSpPr/>
            <p:nvPr/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0" name="Rectangle 1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10437812" y="1042988"/>
            <a:ext cx="2797175" cy="7112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12645" name="Group 21"/>
          <p:cNvGrpSpPr>
            <a:grpSpLocks noGrp="1" noUngrp="1" noRot="1" noChangeAspect="1" noMove="1" noResize="1"/>
          </p:cNvGrpSpPr>
          <p:nvPr/>
        </p:nvGrpSpPr>
        <p:grpSpPr bwMode="auto">
          <a:xfrm>
            <a:off x="11260138" y="317500"/>
            <a:ext cx="547687" cy="549275"/>
            <a:chOff x="7029447" y="3514725"/>
            <a:chExt cx="1285875" cy="549007"/>
          </a:xfrm>
        </p:grpSpPr>
        <p:cxnSp>
          <p:nvCxnSpPr>
            <p:cNvPr id="23" name="Straight Connector 22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495851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678731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861611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4044491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12649" name="Group 29"/>
          <p:cNvGrpSpPr>
            <a:grpSpLocks noGrp="1" noUngrp="1" noRot="1" noChangeAspect="1" noMove="1" noResize="1"/>
          </p:cNvGrpSpPr>
          <p:nvPr/>
        </p:nvGrpSpPr>
        <p:grpSpPr bwMode="auto">
          <a:xfrm rot="5400000">
            <a:off x="615950" y="5940425"/>
            <a:ext cx="1285875" cy="549275"/>
            <a:chOff x="7029447" y="3514725"/>
            <a:chExt cx="1285875" cy="549007"/>
          </a:xfrm>
        </p:grpSpPr>
        <p:cxnSp>
          <p:nvCxnSpPr>
            <p:cNvPr id="31" name="Straight Connector 30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48793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67081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385369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7029447" y="403657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650" name="Immagine 2" descr="Immagine che contiene ruota, Veicolo terrestre, aria aperta, persona&#10;&#10;Descrizione generata automaticamente"/>
          <p:cNvPicPr>
            <a:picLocks noChangeAspect="1"/>
          </p:cNvPicPr>
          <p:nvPr/>
        </p:nvPicPr>
        <p:blipFill>
          <a:blip r:embed="rId2"/>
          <a:srcRect r="2" b="11298"/>
          <a:stretch>
            <a:fillRect/>
          </a:stretch>
        </p:blipFill>
        <p:spPr bwMode="auto">
          <a:xfrm>
            <a:off x="746125" y="-3175"/>
            <a:ext cx="10721975" cy="615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651" name="Group 35"/>
          <p:cNvGrpSpPr>
            <a:grpSpLocks noGrp="1" noUngrp="1" noRot="1" noChangeAspect="1" noMove="1" noResize="1"/>
          </p:cNvGrpSpPr>
          <p:nvPr/>
        </p:nvGrpSpPr>
        <p:grpSpPr bwMode="auto">
          <a:xfrm rot="-5400000">
            <a:off x="588963" y="165100"/>
            <a:ext cx="304800" cy="428625"/>
            <a:chOff x="215328" y="-46937"/>
            <a:chExt cx="304800" cy="2773841"/>
          </a:xfrm>
        </p:grpSpPr>
        <p:cxnSp>
          <p:nvCxnSpPr>
            <p:cNvPr id="37" name="Straight Connector 36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/>
                <a:ext uri="{C183D7F6-B498-43B3-948B-1728B52AA6E4}"/>
              </a:extLst>
            </p:cNvPr>
            <p:cNvCxnSpPr>
              <a:cxnSpLocks/>
            </p:cNvCxnSpPr>
            <p:nvPr/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652" name="CasellaDiTesto 3"/>
          <p:cNvSpPr txBox="1">
            <a:spLocks noChangeArrowheads="1"/>
          </p:cNvSpPr>
          <p:nvPr/>
        </p:nvSpPr>
        <p:spPr bwMode="auto">
          <a:xfrm>
            <a:off x="592138" y="6207125"/>
            <a:ext cx="4457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>
                <a:solidFill>
                  <a:schemeClr val="bg1"/>
                </a:solidFill>
                <a:latin typeface="Calibri" pitchFamily="34" charset="0"/>
              </a:rPr>
              <a:t>Tommy Simpson - 1967 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505075" y="266700"/>
            <a:ext cx="7489825" cy="625157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13667" name="Immagine 2" descr="Immagine che contiene medicina, Prodotto farmaceutico, Farmaco di prescrizione, pillola&#10;&#10;Descrizione generata automaticamente"/>
          <p:cNvPicPr>
            <a:picLocks noChangeAspect="1"/>
          </p:cNvPicPr>
          <p:nvPr/>
        </p:nvPicPr>
        <p:blipFill>
          <a:blip r:embed="rId2"/>
          <a:srcRect t="16289" r="-2" b="-2"/>
          <a:stretch>
            <a:fillRect/>
          </a:stretch>
        </p:blipFill>
        <p:spPr bwMode="auto">
          <a:xfrm>
            <a:off x="2659063" y="339725"/>
            <a:ext cx="7204075" cy="603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: Shape 1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2659063" y="339725"/>
            <a:ext cx="7204075" cy="6030913"/>
          </a:xfrm>
          <a:custGeom>
            <a:avLst/>
            <a:gdLst>
              <a:gd name="connsiteX0" fmla="*/ 4090459 w 7203799"/>
              <a:gd name="connsiteY0" fmla="*/ 146611 h 6030364"/>
              <a:gd name="connsiteX1" fmla="*/ 2634463 w 7203799"/>
              <a:gd name="connsiteY1" fmla="*/ 392518 h 6030364"/>
              <a:gd name="connsiteX2" fmla="*/ 1340972 w 7203799"/>
              <a:gd name="connsiteY2" fmla="*/ 1068045 h 6030364"/>
              <a:gd name="connsiteX3" fmla="*/ 446301 w 7203799"/>
              <a:gd name="connsiteY3" fmla="*/ 2042135 h 6030364"/>
              <a:gd name="connsiteX4" fmla="*/ 121886 w 7203799"/>
              <a:gd name="connsiteY4" fmla="*/ 3175764 h 6030364"/>
              <a:gd name="connsiteX5" fmla="*/ 658808 w 7203799"/>
              <a:gd name="connsiteY5" fmla="*/ 4228382 h 6030364"/>
              <a:gd name="connsiteX6" fmla="*/ 929352 w 7203799"/>
              <a:gd name="connsiteY6" fmla="*/ 4562487 h 6030364"/>
              <a:gd name="connsiteX7" fmla="*/ 3467971 w 7203799"/>
              <a:gd name="connsiteY7" fmla="*/ 5868460 h 6030364"/>
              <a:gd name="connsiteX8" fmla="*/ 5395115 w 7203799"/>
              <a:gd name="connsiteY8" fmla="*/ 5065016 h 6030364"/>
              <a:gd name="connsiteX9" fmla="*/ 5629645 w 7203799"/>
              <a:gd name="connsiteY9" fmla="*/ 4905476 h 6030364"/>
              <a:gd name="connsiteX10" fmla="*/ 6696345 w 7203799"/>
              <a:gd name="connsiteY10" fmla="*/ 4071455 h 6030364"/>
              <a:gd name="connsiteX11" fmla="*/ 7056622 w 7203799"/>
              <a:gd name="connsiteY11" fmla="*/ 3175764 h 6030364"/>
              <a:gd name="connsiteX12" fmla="*/ 6247816 w 7203799"/>
              <a:gd name="connsiteY12" fmla="*/ 991737 h 6030364"/>
              <a:gd name="connsiteX13" fmla="*/ 5337969 w 7203799"/>
              <a:gd name="connsiteY13" fmla="*/ 375142 h 6030364"/>
              <a:gd name="connsiteX14" fmla="*/ 4090459 w 7203799"/>
              <a:gd name="connsiteY14" fmla="*/ 146611 h 6030364"/>
              <a:gd name="connsiteX15" fmla="*/ 4122552 w 7203799"/>
              <a:gd name="connsiteY15" fmla="*/ 0 h 6030364"/>
              <a:gd name="connsiteX16" fmla="*/ 5418463 w 7203799"/>
              <a:gd name="connsiteY16" fmla="*/ 240852 h 6030364"/>
              <a:gd name="connsiteX17" fmla="*/ 6363612 w 7203799"/>
              <a:gd name="connsiteY17" fmla="*/ 890695 h 6030364"/>
              <a:gd name="connsiteX18" fmla="*/ 7203799 w 7203799"/>
              <a:gd name="connsiteY18" fmla="*/ 3192481 h 6030364"/>
              <a:gd name="connsiteX19" fmla="*/ 6829541 w 7203799"/>
              <a:gd name="connsiteY19" fmla="*/ 4136467 h 6030364"/>
              <a:gd name="connsiteX20" fmla="*/ 5721456 w 7203799"/>
              <a:gd name="connsiteY20" fmla="*/ 5015457 h 6030364"/>
              <a:gd name="connsiteX21" fmla="*/ 5477826 w 7203799"/>
              <a:gd name="connsiteY21" fmla="*/ 5183599 h 6030364"/>
              <a:gd name="connsiteX22" fmla="*/ 3475911 w 7203799"/>
              <a:gd name="connsiteY22" fmla="*/ 6030364 h 6030364"/>
              <a:gd name="connsiteX23" fmla="*/ 838794 w 7203799"/>
              <a:gd name="connsiteY23" fmla="*/ 4653974 h 6030364"/>
              <a:gd name="connsiteX24" fmla="*/ 557754 w 7203799"/>
              <a:gd name="connsiteY24" fmla="*/ 4301854 h 6030364"/>
              <a:gd name="connsiteX25" fmla="*/ 0 w 7203799"/>
              <a:gd name="connsiteY25" fmla="*/ 3192481 h 6030364"/>
              <a:gd name="connsiteX26" fmla="*/ 337002 w 7203799"/>
              <a:gd name="connsiteY26" fmla="*/ 1997729 h 6030364"/>
              <a:gd name="connsiteX27" fmla="*/ 1266386 w 7203799"/>
              <a:gd name="connsiteY27" fmla="*/ 971116 h 6030364"/>
              <a:gd name="connsiteX28" fmla="*/ 2610064 w 7203799"/>
              <a:gd name="connsiteY28" fmla="*/ 259166 h 6030364"/>
              <a:gd name="connsiteX29" fmla="*/ 4122552 w 7203799"/>
              <a:gd name="connsiteY29" fmla="*/ 0 h 603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03799" h="6030364">
                <a:moveTo>
                  <a:pt x="4090459" y="146611"/>
                </a:moveTo>
                <a:cubicBezTo>
                  <a:pt x="3606963" y="146611"/>
                  <a:pt x="3116919" y="229322"/>
                  <a:pt x="2634463" y="392518"/>
                </a:cubicBezTo>
                <a:cubicBezTo>
                  <a:pt x="2164657" y="551144"/>
                  <a:pt x="1717473" y="784767"/>
                  <a:pt x="1340972" y="1068045"/>
                </a:cubicBezTo>
                <a:cubicBezTo>
                  <a:pt x="957924" y="1356158"/>
                  <a:pt x="656874" y="1683987"/>
                  <a:pt x="446301" y="2042135"/>
                </a:cubicBezTo>
                <a:cubicBezTo>
                  <a:pt x="231114" y="2408251"/>
                  <a:pt x="121886" y="2789658"/>
                  <a:pt x="121886" y="3175764"/>
                </a:cubicBezTo>
                <a:cubicBezTo>
                  <a:pt x="121886" y="3564616"/>
                  <a:pt x="296147" y="3791707"/>
                  <a:pt x="658808" y="4228382"/>
                </a:cubicBezTo>
                <a:cubicBezTo>
                  <a:pt x="746310" y="4333697"/>
                  <a:pt x="836791" y="4442668"/>
                  <a:pt x="929352" y="4562487"/>
                </a:cubicBezTo>
                <a:cubicBezTo>
                  <a:pt x="1636666" y="5477909"/>
                  <a:pt x="2395913" y="5868460"/>
                  <a:pt x="3467971" y="5868460"/>
                </a:cubicBezTo>
                <a:cubicBezTo>
                  <a:pt x="4171563" y="5868460"/>
                  <a:pt x="4687799" y="5550298"/>
                  <a:pt x="5395115" y="5065016"/>
                </a:cubicBezTo>
                <a:cubicBezTo>
                  <a:pt x="5474133" y="5010792"/>
                  <a:pt x="5553154" y="4957219"/>
                  <a:pt x="5629645" y="4905476"/>
                </a:cubicBezTo>
                <a:cubicBezTo>
                  <a:pt x="6044240" y="4624684"/>
                  <a:pt x="6435769" y="4359438"/>
                  <a:pt x="6696345" y="4071455"/>
                </a:cubicBezTo>
                <a:cubicBezTo>
                  <a:pt x="6945459" y="3796151"/>
                  <a:pt x="7056622" y="3519931"/>
                  <a:pt x="7056622" y="3175764"/>
                </a:cubicBezTo>
                <a:cubicBezTo>
                  <a:pt x="7056622" y="2313128"/>
                  <a:pt x="6769413" y="1537514"/>
                  <a:pt x="6247816" y="991737"/>
                </a:cubicBezTo>
                <a:cubicBezTo>
                  <a:pt x="5992603" y="724794"/>
                  <a:pt x="5686492" y="517301"/>
                  <a:pt x="5337969" y="375142"/>
                </a:cubicBezTo>
                <a:cubicBezTo>
                  <a:pt x="4966082" y="223571"/>
                  <a:pt x="4546427" y="146611"/>
                  <a:pt x="4090459" y="146611"/>
                </a:cubicBezTo>
                <a:close/>
                <a:moveTo>
                  <a:pt x="4122552" y="0"/>
                </a:moveTo>
                <a:cubicBezTo>
                  <a:pt x="4596209" y="0"/>
                  <a:pt x="5032147" y="81110"/>
                  <a:pt x="5418463" y="240852"/>
                </a:cubicBezTo>
                <a:cubicBezTo>
                  <a:pt x="5780509" y="390677"/>
                  <a:pt x="6098496" y="609358"/>
                  <a:pt x="6363612" y="890695"/>
                </a:cubicBezTo>
                <a:cubicBezTo>
                  <a:pt x="6905445" y="1465899"/>
                  <a:pt x="7203799" y="2283333"/>
                  <a:pt x="7203799" y="3192481"/>
                </a:cubicBezTo>
                <a:cubicBezTo>
                  <a:pt x="7203799" y="3555204"/>
                  <a:pt x="7088321" y="3846319"/>
                  <a:pt x="6829541" y="4136467"/>
                </a:cubicBezTo>
                <a:cubicBezTo>
                  <a:pt x="6558859" y="4439977"/>
                  <a:pt x="6152137" y="4719524"/>
                  <a:pt x="5721456" y="5015457"/>
                </a:cubicBezTo>
                <a:cubicBezTo>
                  <a:pt x="5641997" y="5069990"/>
                  <a:pt x="5559911" y="5126451"/>
                  <a:pt x="5477826" y="5183599"/>
                </a:cubicBezTo>
                <a:cubicBezTo>
                  <a:pt x="4743067" y="5695047"/>
                  <a:pt x="4206801" y="6030364"/>
                  <a:pt x="3475911" y="6030364"/>
                </a:cubicBezTo>
                <a:cubicBezTo>
                  <a:pt x="2362258" y="6030364"/>
                  <a:pt x="1573553" y="5618755"/>
                  <a:pt x="838794" y="4653974"/>
                </a:cubicBezTo>
                <a:cubicBezTo>
                  <a:pt x="742641" y="4527696"/>
                  <a:pt x="648651" y="4412849"/>
                  <a:pt x="557754" y="4301854"/>
                </a:cubicBezTo>
                <a:cubicBezTo>
                  <a:pt x="181022" y="3841635"/>
                  <a:pt x="0" y="3602300"/>
                  <a:pt x="0" y="3192481"/>
                </a:cubicBezTo>
                <a:cubicBezTo>
                  <a:pt x="0" y="2785556"/>
                  <a:pt x="113467" y="2383584"/>
                  <a:pt x="337002" y="1997729"/>
                </a:cubicBezTo>
                <a:cubicBezTo>
                  <a:pt x="555744" y="1620270"/>
                  <a:pt x="868475" y="1274763"/>
                  <a:pt x="1266386" y="971116"/>
                </a:cubicBezTo>
                <a:cubicBezTo>
                  <a:pt x="1657494" y="672565"/>
                  <a:pt x="2122028" y="426344"/>
                  <a:pt x="2610064" y="259166"/>
                </a:cubicBezTo>
                <a:cubicBezTo>
                  <a:pt x="3111237" y="87171"/>
                  <a:pt x="3620296" y="0"/>
                  <a:pt x="4122552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3669" name="CasellaDiTesto 3"/>
          <p:cNvSpPr txBox="1">
            <a:spLocks noChangeArrowheads="1"/>
          </p:cNvSpPr>
          <p:nvPr/>
        </p:nvSpPr>
        <p:spPr bwMode="auto">
          <a:xfrm>
            <a:off x="76200" y="339725"/>
            <a:ext cx="29146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 b="1">
                <a:latin typeface="Calibri" pitchFamily="34" charset="0"/>
              </a:rPr>
              <a:t>Anni 70/80 </a:t>
            </a:r>
          </a:p>
          <a:p>
            <a:r>
              <a:rPr lang="it-IT" sz="2800" b="1">
                <a:latin typeface="Calibri" pitchFamily="34" charset="0"/>
              </a:rPr>
              <a:t>Gli anabolizzanti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ight Tri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577263" y="3335338"/>
            <a:ext cx="3290887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41350" y="623888"/>
            <a:ext cx="10906125" cy="5607050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4692" name="Immagine 2" descr="Immagine che contiene ruota, bici, raggio, bicicletta&#10;&#10;Descrizione generata automaticament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2025" y="1035050"/>
            <a:ext cx="7747000" cy="474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3" name="CasellaDiTesto 4"/>
          <p:cNvSpPr txBox="1">
            <a:spLocks noChangeArrowheads="1"/>
          </p:cNvSpPr>
          <p:nvPr/>
        </p:nvSpPr>
        <p:spPr bwMode="auto">
          <a:xfrm>
            <a:off x="641350" y="76200"/>
            <a:ext cx="36591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800" b="1">
                <a:latin typeface="Calibri" pitchFamily="34" charset="0"/>
              </a:rPr>
              <a:t>ANNI 90 arriva l’EPO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Freeform: Shap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663700" y="0"/>
            <a:ext cx="2473325" cy="6858000"/>
          </a:xfrm>
          <a:custGeom>
            <a:avLst/>
            <a:gdLst>
              <a:gd name="connsiteX0" fmla="*/ 1056708 w 2472664"/>
              <a:gd name="connsiteY0" fmla="*/ 0 h 6858000"/>
              <a:gd name="connsiteX1" fmla="*/ 2472664 w 2472664"/>
              <a:gd name="connsiteY1" fmla="*/ 0 h 6858000"/>
              <a:gd name="connsiteX2" fmla="*/ 2400427 w 2472664"/>
              <a:gd name="connsiteY2" fmla="*/ 75768 h 6858000"/>
              <a:gd name="connsiteX3" fmla="*/ 1104861 w 2472664"/>
              <a:gd name="connsiteY3" fmla="*/ 3429000 h 6858000"/>
              <a:gd name="connsiteX4" fmla="*/ 2400427 w 2472664"/>
              <a:gd name="connsiteY4" fmla="*/ 6782233 h 6858000"/>
              <a:gd name="connsiteX5" fmla="*/ 2472664 w 2472664"/>
              <a:gd name="connsiteY5" fmla="*/ 6858000 h 6858000"/>
              <a:gd name="connsiteX6" fmla="*/ 1056708 w 2472664"/>
              <a:gd name="connsiteY6" fmla="*/ 6858000 h 6858000"/>
              <a:gd name="connsiteX7" fmla="*/ 1040416 w 2472664"/>
              <a:gd name="connsiteY7" fmla="*/ 6835090 h 6858000"/>
              <a:gd name="connsiteX8" fmla="*/ 0 w 2472664"/>
              <a:gd name="connsiteY8" fmla="*/ 3429000 h 6858000"/>
              <a:gd name="connsiteX9" fmla="*/ 1040416 w 2472664"/>
              <a:gd name="connsiteY9" fmla="*/ 229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72664" h="6858000">
                <a:moveTo>
                  <a:pt x="1056708" y="0"/>
                </a:moveTo>
                <a:lnTo>
                  <a:pt x="2472664" y="0"/>
                </a:lnTo>
                <a:lnTo>
                  <a:pt x="2400427" y="75768"/>
                </a:lnTo>
                <a:cubicBezTo>
                  <a:pt x="1595469" y="961418"/>
                  <a:pt x="1104861" y="2137915"/>
                  <a:pt x="1104861" y="3429000"/>
                </a:cubicBezTo>
                <a:cubicBezTo>
                  <a:pt x="1104861" y="4720086"/>
                  <a:pt x="1595469" y="5896583"/>
                  <a:pt x="2400427" y="6782233"/>
                </a:cubicBezTo>
                <a:lnTo>
                  <a:pt x="2472664" y="6858000"/>
                </a:lnTo>
                <a:lnTo>
                  <a:pt x="1056708" y="6858000"/>
                </a:lnTo>
                <a:lnTo>
                  <a:pt x="1040416" y="6835090"/>
                </a:lnTo>
                <a:cubicBezTo>
                  <a:pt x="383551" y="5862802"/>
                  <a:pt x="0" y="4690693"/>
                  <a:pt x="0" y="3429000"/>
                </a:cubicBezTo>
                <a:cubicBezTo>
                  <a:pt x="0" y="2167308"/>
                  <a:pt x="383551" y="995199"/>
                  <a:pt x="1040416" y="22911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" name="Immagine 2" descr="Immagine che contiene testo, giornale, arte&#10;&#10;Descrizione generata automaticamente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648075" y="1528703"/>
            <a:ext cx="6524625" cy="3800593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10702925" y="1992313"/>
            <a:ext cx="1489075" cy="2873375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/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2667000" y="-2667000"/>
            <a:ext cx="6858000" cy="1219200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649663" y="-1685925"/>
            <a:ext cx="4894262" cy="1219358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6743" name="Immagine 2" descr="Immagine che contiene testo, strumento di scrittura, Prodotti generali, forniture per ufficio&#10;&#10;Descrizione generata automaticament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708025"/>
            <a:ext cx="11277600" cy="544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4" name="CasellaDiTesto 3"/>
          <p:cNvSpPr txBox="1">
            <a:spLocks noChangeArrowheads="1"/>
          </p:cNvSpPr>
          <p:nvPr/>
        </p:nvSpPr>
        <p:spPr bwMode="auto">
          <a:xfrm>
            <a:off x="457200" y="142875"/>
            <a:ext cx="53371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>
                <a:solidFill>
                  <a:schemeClr val="bg1"/>
                </a:solidFill>
                <a:latin typeface="Calibri" pitchFamily="34" charset="0"/>
              </a:rPr>
              <a:t>Gli anni 2000 con l’ormone della crescita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8056" name="Rectangle 258055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/>
          <a:srcRect l="8347" r="9171" b="2"/>
          <a:stretch>
            <a:fillRect/>
          </a:stretch>
        </p:blipFill>
        <p:spPr bwMode="auto">
          <a:xfrm>
            <a:off x="2522538" y="0"/>
            <a:ext cx="96694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58" name="Rectangle 25805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58050" name="Text Box 1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534988" y="1955800"/>
            <a:ext cx="3973512" cy="2489200"/>
          </a:xfrm>
          <a:prstGeom prst="rect">
            <a:avLst/>
          </a:prstGeom>
          <a:noFill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b">
            <a:normAutofit/>
          </a:bodyPr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defRPr/>
            </a:pPr>
            <a:r>
              <a:rPr lang="en-US" altLang="it-IT" sz="40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 la lotta al doping </a:t>
            </a:r>
            <a:r>
              <a:rPr lang="en-US" altLang="it-IT" sz="40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vogliamo</a:t>
            </a:r>
            <a:r>
              <a:rPr lang="en-US" altLang="it-IT" sz="40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40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tutelare</a:t>
            </a:r>
            <a:r>
              <a:rPr lang="en-US" altLang="it-IT" sz="40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la salute </a:t>
            </a:r>
            <a:r>
              <a:rPr lang="en-US" altLang="it-IT" sz="40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degli</a:t>
            </a:r>
            <a:r>
              <a:rPr lang="en-US" altLang="it-IT" sz="40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it-IT" sz="40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atleti</a:t>
            </a:r>
            <a:r>
              <a:rPr lang="en-US" altLang="it-IT" sz="40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7762" name="Immagine 4" descr="Immagine che contiene testo, tecnologia&#10;&#10;Descrizione generata automaticamente"/>
          <p:cNvPicPr>
            <a:picLocks noChangeAspect="1"/>
          </p:cNvPicPr>
          <p:nvPr/>
        </p:nvPicPr>
        <p:blipFill>
          <a:blip r:embed="rId2"/>
          <a:srcRect t="9541" b="10966"/>
          <a:stretch>
            <a:fillRect/>
          </a:stretch>
        </p:blipFill>
        <p:spPr bwMode="auto">
          <a:xfrm>
            <a:off x="0" y="1588"/>
            <a:ext cx="12192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63" name="CasellaDiTesto 5"/>
          <p:cNvSpPr txBox="1">
            <a:spLocks noChangeArrowheads="1"/>
          </p:cNvSpPr>
          <p:nvPr/>
        </p:nvSpPr>
        <p:spPr bwMode="auto">
          <a:xfrm>
            <a:off x="7921625" y="219075"/>
            <a:ext cx="42687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latin typeface="Calibri" pitchFamily="34" charset="0"/>
              </a:rPr>
              <a:t>La comparsa di nuovi farmaci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CasellaDiTesto 3">
            <a:extLst>
              <a:ext uri="{FF2B5EF4-FFF2-40B4-BE49-F238E27FC236}"/>
            </a:extLst>
          </p:cNvPr>
          <p:cNvSpPr txBox="1"/>
          <p:nvPr/>
        </p:nvSpPr>
        <p:spPr>
          <a:xfrm>
            <a:off x="530225" y="1992313"/>
            <a:ext cx="4249738" cy="2433637"/>
          </a:xfrm>
          <a:prstGeom prst="rect">
            <a:avLst/>
          </a:prstGeom>
        </p:spPr>
        <p:txBody>
          <a:bodyPr anchor="b"/>
          <a:lstStyle/>
          <a:p>
            <a:pPr fontAlgn="auto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4400" dirty="0">
                <a:latin typeface="+mj-lt"/>
                <a:ea typeface="+mj-ea"/>
                <a:cs typeface="+mj-cs"/>
              </a:rPr>
              <a:t>European Council </a:t>
            </a:r>
            <a:r>
              <a:rPr lang="en-US" sz="4400" dirty="0" err="1">
                <a:latin typeface="+mj-lt"/>
                <a:ea typeface="+mj-ea"/>
                <a:cs typeface="+mj-cs"/>
              </a:rPr>
              <a:t>Condanna</a:t>
            </a:r>
            <a:r>
              <a:rPr lang="en-US" sz="4400" dirty="0"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latin typeface="+mj-lt"/>
                <a:ea typeface="+mj-ea"/>
                <a:cs typeface="+mj-cs"/>
              </a:rPr>
              <a:t>l’uso</a:t>
            </a:r>
            <a:r>
              <a:rPr lang="en-US" sz="4400" dirty="0">
                <a:latin typeface="+mj-lt"/>
                <a:ea typeface="+mj-ea"/>
                <a:cs typeface="+mj-cs"/>
              </a:rPr>
              <a:t> di </a:t>
            </a:r>
            <a:r>
              <a:rPr lang="en-US" sz="4400" dirty="0" err="1">
                <a:latin typeface="+mj-lt"/>
                <a:ea typeface="+mj-ea"/>
                <a:cs typeface="+mj-cs"/>
              </a:rPr>
              <a:t>farmaci</a:t>
            </a:r>
            <a:r>
              <a:rPr lang="en-US" sz="4400" dirty="0">
                <a:latin typeface="+mj-lt"/>
                <a:ea typeface="+mj-ea"/>
                <a:cs typeface="+mj-cs"/>
              </a:rPr>
              <a:t> </a:t>
            </a:r>
            <a:r>
              <a:rPr lang="en-US" sz="4400" dirty="0" err="1">
                <a:latin typeface="+mj-lt"/>
                <a:ea typeface="+mj-ea"/>
                <a:cs typeface="+mj-cs"/>
              </a:rPr>
              <a:t>nello</a:t>
            </a:r>
            <a:r>
              <a:rPr lang="en-US" sz="4400" dirty="0">
                <a:latin typeface="+mj-lt"/>
                <a:ea typeface="+mj-ea"/>
                <a:cs typeface="+mj-cs"/>
              </a:rPr>
              <a:t> sport</a:t>
            </a:r>
          </a:p>
        </p:txBody>
      </p:sp>
      <p:sp>
        <p:nvSpPr>
          <p:cNvPr id="19" name="sketch line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42938" y="4408488"/>
            <a:ext cx="3255962" cy="19050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/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8788" name="Immagine 8" descr="Immagine che contiene Elementi grafici, Carattere, grafica, design&#10;&#10;Descrizione generata automaticament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54550" y="709613"/>
            <a:ext cx="7213600" cy="541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6250" y="479425"/>
            <a:ext cx="11239500" cy="589915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9811" name="CasellaDiTesto 5"/>
          <p:cNvSpPr txBox="1">
            <a:spLocks noChangeArrowheads="1"/>
          </p:cNvSpPr>
          <p:nvPr/>
        </p:nvSpPr>
        <p:spPr bwMode="auto">
          <a:xfrm>
            <a:off x="1336675" y="5738813"/>
            <a:ext cx="23304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latin typeface="Calibri" pitchFamily="34" charset="0"/>
              </a:rPr>
              <a:t>FRANCIA</a:t>
            </a:r>
          </a:p>
        </p:txBody>
      </p:sp>
      <p:sp>
        <p:nvSpPr>
          <p:cNvPr id="119812" name="CasellaDiTesto 6"/>
          <p:cNvSpPr txBox="1">
            <a:spLocks noChangeArrowheads="1"/>
          </p:cNvSpPr>
          <p:nvPr/>
        </p:nvSpPr>
        <p:spPr bwMode="auto">
          <a:xfrm>
            <a:off x="6932613" y="5738813"/>
            <a:ext cx="23304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solidFill>
                  <a:schemeClr val="bg1"/>
                </a:solidFill>
                <a:latin typeface="Calibri" pitchFamily="34" charset="0"/>
              </a:rPr>
              <a:t>BELGIO</a:t>
            </a:r>
          </a:p>
        </p:txBody>
      </p:sp>
      <p:pic>
        <p:nvPicPr>
          <p:cNvPr id="119813" name="Immagine 12" descr="Immagine che contiene Elementi grafici, Carattere, clipart, logo&#10;&#10;Descrizione generata automaticament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0388" y="1628775"/>
            <a:ext cx="5435600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4" name="Immagine 14" descr="Immagine che contiene Carattere, Elementi grafici, logo, simbolo&#10;&#10;Descrizione generata automaticament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4588" y="1628775"/>
            <a:ext cx="5340350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6250" y="479425"/>
            <a:ext cx="11239500" cy="589915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0835" name="CasellaDiTesto 5"/>
          <p:cNvSpPr txBox="1">
            <a:spLocks noChangeArrowheads="1"/>
          </p:cNvSpPr>
          <p:nvPr/>
        </p:nvSpPr>
        <p:spPr bwMode="auto">
          <a:xfrm>
            <a:off x="1346200" y="5773738"/>
            <a:ext cx="23288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 b="1">
                <a:solidFill>
                  <a:schemeClr val="bg1"/>
                </a:solidFill>
                <a:latin typeface="Calibri" pitchFamily="34" charset="0"/>
              </a:rPr>
              <a:t>UCI </a:t>
            </a:r>
          </a:p>
        </p:txBody>
      </p:sp>
      <p:sp>
        <p:nvSpPr>
          <p:cNvPr id="120836" name="CasellaDiTesto 6"/>
          <p:cNvSpPr txBox="1">
            <a:spLocks noChangeArrowheads="1"/>
          </p:cNvSpPr>
          <p:nvPr/>
        </p:nvSpPr>
        <p:spPr bwMode="auto">
          <a:xfrm>
            <a:off x="6530975" y="5773738"/>
            <a:ext cx="23288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600" b="1">
                <a:solidFill>
                  <a:schemeClr val="bg1"/>
                </a:solidFill>
                <a:latin typeface="Calibri" pitchFamily="34" charset="0"/>
              </a:rPr>
              <a:t>FIFA</a:t>
            </a:r>
          </a:p>
        </p:txBody>
      </p:sp>
      <p:pic>
        <p:nvPicPr>
          <p:cNvPr id="120837" name="Immagine 2" descr="Immagine che contiene Carattere, Elementi grafici, logo, simbolo&#10;&#10;Descrizione generata automaticament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063" y="2065338"/>
            <a:ext cx="5287962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8" name="Immagine 4" descr="Immagine che contiene Carattere, Elementi grafici, logo, simbolo&#10;&#10;Descrizione generata automaticament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9525" y="2065338"/>
            <a:ext cx="5356225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9272588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21859" name="Group 11"/>
          <p:cNvGrpSpPr>
            <a:grpSpLocks noGrp="1" noUngrp="1" noRot="1" noChangeAspect="1" noMove="1" noResize="1"/>
          </p:cNvGrpSpPr>
          <p:nvPr/>
        </p:nvGrpSpPr>
        <p:grpSpPr bwMode="auto">
          <a:xfrm>
            <a:off x="9159875" y="1074738"/>
            <a:ext cx="1563688" cy="1173162"/>
            <a:chOff x="9160561" y="1075188"/>
            <a:chExt cx="1562267" cy="1172973"/>
          </a:xfrm>
        </p:grpSpPr>
        <p:sp>
          <p:nvSpPr>
            <p:cNvPr id="121863" name="Freeform 5"/>
            <p:cNvSpPr>
              <a:spLocks/>
            </p:cNvSpPr>
            <p:nvPr/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68004 w 785"/>
                <a:gd name="T1" fmla="*/ 824315 h 692"/>
                <a:gd name="T2" fmla="*/ 210830 w 785"/>
                <a:gd name="T3" fmla="*/ 792152 h 692"/>
                <a:gd name="T4" fmla="*/ 10720 w 785"/>
                <a:gd name="T5" fmla="*/ 445511 h 692"/>
                <a:gd name="T6" fmla="*/ 10720 w 785"/>
                <a:gd name="T7" fmla="*/ 378804 h 692"/>
                <a:gd name="T8" fmla="*/ 210830 w 785"/>
                <a:gd name="T9" fmla="*/ 32163 h 692"/>
                <a:gd name="T10" fmla="*/ 268004 w 785"/>
                <a:gd name="T11" fmla="*/ 0 h 692"/>
                <a:gd name="T12" fmla="*/ 668224 w 785"/>
                <a:gd name="T13" fmla="*/ 0 h 692"/>
                <a:gd name="T14" fmla="*/ 725398 w 785"/>
                <a:gd name="T15" fmla="*/ 32163 h 692"/>
                <a:gd name="T16" fmla="*/ 925508 w 785"/>
                <a:gd name="T17" fmla="*/ 378804 h 692"/>
                <a:gd name="T18" fmla="*/ 925508 w 785"/>
                <a:gd name="T19" fmla="*/ 445511 h 692"/>
                <a:gd name="T20" fmla="*/ 725398 w 785"/>
                <a:gd name="T21" fmla="*/ 792152 h 692"/>
                <a:gd name="T22" fmla="*/ 668224 w 785"/>
                <a:gd name="T23" fmla="*/ 824315 h 692"/>
                <a:gd name="T24" fmla="*/ 268004 w 785"/>
                <a:gd name="T25" fmla="*/ 824315 h 6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85"/>
                <a:gd name="T40" fmla="*/ 0 h 692"/>
                <a:gd name="T41" fmla="*/ 785 w 785"/>
                <a:gd name="T42" fmla="*/ 692 h 69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121864" name="Freeform 5"/>
            <p:cNvSpPr>
              <a:spLocks/>
            </p:cNvSpPr>
            <p:nvPr/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18456 w 785"/>
                <a:gd name="T1" fmla="*/ 671915 h 692"/>
                <a:gd name="T2" fmla="*/ 171852 w 785"/>
                <a:gd name="T3" fmla="*/ 645699 h 692"/>
                <a:gd name="T4" fmla="*/ 8738 w 785"/>
                <a:gd name="T5" fmla="*/ 363145 h 692"/>
                <a:gd name="T6" fmla="*/ 8738 w 785"/>
                <a:gd name="T7" fmla="*/ 308770 h 692"/>
                <a:gd name="T8" fmla="*/ 171852 w 785"/>
                <a:gd name="T9" fmla="*/ 26216 h 692"/>
                <a:gd name="T10" fmla="*/ 218456 w 785"/>
                <a:gd name="T11" fmla="*/ 0 h 692"/>
                <a:gd name="T12" fmla="*/ 544682 w 785"/>
                <a:gd name="T13" fmla="*/ 0 h 692"/>
                <a:gd name="T14" fmla="*/ 591286 w 785"/>
                <a:gd name="T15" fmla="*/ 26216 h 692"/>
                <a:gd name="T16" fmla="*/ 754400 w 785"/>
                <a:gd name="T17" fmla="*/ 308770 h 692"/>
                <a:gd name="T18" fmla="*/ 754400 w 785"/>
                <a:gd name="T19" fmla="*/ 363145 h 692"/>
                <a:gd name="T20" fmla="*/ 591286 w 785"/>
                <a:gd name="T21" fmla="*/ 645699 h 692"/>
                <a:gd name="T22" fmla="*/ 544682 w 785"/>
                <a:gd name="T23" fmla="*/ 671915 h 692"/>
                <a:gd name="T24" fmla="*/ 218456 w 785"/>
                <a:gd name="T25" fmla="*/ 671915 h 69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85"/>
                <a:gd name="T40" fmla="*/ 0 h 692"/>
                <a:gd name="T41" fmla="*/ 785 w 785"/>
                <a:gd name="T42" fmla="*/ 692 h 69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21860" name="CasellaDiTesto 4"/>
          <p:cNvSpPr txBox="1">
            <a:spLocks noChangeArrowheads="1"/>
          </p:cNvSpPr>
          <p:nvPr/>
        </p:nvSpPr>
        <p:spPr bwMode="auto">
          <a:xfrm>
            <a:off x="239713" y="554038"/>
            <a:ext cx="38274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latin typeface="Calibri" pitchFamily="34" charset="0"/>
              </a:rPr>
              <a:t>IOC MEDICAL COMMISSION</a:t>
            </a:r>
          </a:p>
        </p:txBody>
      </p:sp>
      <p:sp>
        <p:nvSpPr>
          <p:cNvPr id="121861" name="CasellaDiTesto 5"/>
          <p:cNvSpPr txBox="1">
            <a:spLocks noChangeArrowheads="1"/>
          </p:cNvSpPr>
          <p:nvPr/>
        </p:nvSpPr>
        <p:spPr bwMode="auto">
          <a:xfrm>
            <a:off x="168275" y="5233988"/>
            <a:ext cx="43037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latin typeface="Calibri" pitchFamily="34" charset="0"/>
              </a:rPr>
              <a:t>First Prohibited list</a:t>
            </a:r>
          </a:p>
        </p:txBody>
      </p:sp>
      <p:pic>
        <p:nvPicPr>
          <p:cNvPr id="121862" name="Immagine 8" descr="Immagine che contiene testo, Segnale stradale, segnaletica, Carattere&#10;&#10;Descrizione generata automaticament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6838" y="801688"/>
            <a:ext cx="4430712" cy="443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1524000" y="3265488"/>
            <a:ext cx="9144000" cy="32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it-IT" altLang="it-IT" sz="1633">
              <a:latin typeface="+mn-lt"/>
              <a:cs typeface="+mn-cs"/>
            </a:endParaRPr>
          </a:p>
        </p:txBody>
      </p:sp>
      <p:pic>
        <p:nvPicPr>
          <p:cNvPr id="122882" name="Immagin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4350" y="163513"/>
            <a:ext cx="4179888" cy="620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CasellaDiTesto 8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8056563" y="5461000"/>
            <a:ext cx="7175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1633">
                <a:latin typeface="+mn-lt"/>
                <a:cs typeface="+mn-cs"/>
              </a:rPr>
              <a:t>2024</a:t>
            </a:r>
          </a:p>
        </p:txBody>
      </p:sp>
      <p:pic>
        <p:nvPicPr>
          <p:cNvPr id="122884" name="Immagin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7938"/>
            <a:ext cx="4311650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Text Box 2">
            <a:extLst>
              <a:ext uri="{FF2B5EF4-FFF2-40B4-BE49-F238E27FC236}"/>
            </a:extLst>
          </p:cNvPr>
          <p:cNvSpPr txBox="1">
            <a:spLocks noChangeArrowheads="1"/>
          </p:cNvSpPr>
          <p:nvPr/>
        </p:nvSpPr>
        <p:spPr bwMode="auto">
          <a:xfrm>
            <a:off x="436754" y="507587"/>
            <a:ext cx="4398645" cy="3320668"/>
          </a:xfrm>
          <a:prstGeom prst="rect">
            <a:avLst/>
          </a:prstGeo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90000"/>
              </a:lnSpc>
              <a:spcBef>
                <a:spcPts val="1814"/>
              </a:spcBef>
              <a:spcAft>
                <a:spcPts val="0"/>
              </a:spcAft>
              <a:buClrTx/>
              <a:defRPr/>
            </a:pPr>
            <a:r>
              <a:rPr lang="en-US" altLang="it-IT" sz="2800" b="1" dirty="0">
                <a:solidFill>
                  <a:schemeClr val="tx1"/>
                </a:solidFill>
                <a:latin typeface="+mn-lt"/>
                <a:cs typeface="+mn-cs"/>
                <a:hlinkClick r:id="rId3"/>
              </a:rPr>
              <a:t>Maria Sharapova</a:t>
            </a:r>
            <a:r>
              <a:rPr lang="en-US" altLang="it-IT" sz="2800" dirty="0">
                <a:solidFill>
                  <a:schemeClr val="tx1"/>
                </a:solidFill>
                <a:latin typeface="+mn-lt"/>
                <a:cs typeface="+mn-cs"/>
              </a:rPr>
              <a:t>, la </a:t>
            </a:r>
            <a:r>
              <a:rPr lang="en-US" altLang="it-IT" sz="2800" dirty="0" err="1">
                <a:solidFill>
                  <a:schemeClr val="tx1"/>
                </a:solidFill>
                <a:latin typeface="+mn-lt"/>
                <a:cs typeface="+mn-cs"/>
              </a:rPr>
              <a:t>regina</a:t>
            </a:r>
            <a:r>
              <a:rPr lang="en-US" altLang="it-IT" sz="2800" dirty="0">
                <a:solidFill>
                  <a:schemeClr val="tx1"/>
                </a:solidFill>
                <a:latin typeface="+mn-lt"/>
                <a:cs typeface="+mn-cs"/>
              </a:rPr>
              <a:t> del tennis </a:t>
            </a:r>
            <a:r>
              <a:rPr lang="en-US" altLang="it-IT" sz="2800" dirty="0" err="1">
                <a:solidFill>
                  <a:schemeClr val="tx1"/>
                </a:solidFill>
                <a:latin typeface="+mn-lt"/>
                <a:cs typeface="+mn-cs"/>
              </a:rPr>
              <a:t>che</a:t>
            </a:r>
            <a:r>
              <a:rPr lang="en-US" altLang="it-IT" sz="2800" dirty="0">
                <a:solidFill>
                  <a:schemeClr val="tx1"/>
                </a:solidFill>
                <a:latin typeface="+mn-lt"/>
                <a:cs typeface="+mn-cs"/>
              </a:rPr>
              <a:t> ha </a:t>
            </a:r>
            <a:r>
              <a:rPr lang="en-US" altLang="it-IT" sz="2800" dirty="0" err="1">
                <a:solidFill>
                  <a:schemeClr val="tx1"/>
                </a:solidFill>
                <a:latin typeface="+mn-lt"/>
                <a:cs typeface="+mn-cs"/>
              </a:rPr>
              <a:t>annunciato</a:t>
            </a:r>
            <a:r>
              <a:rPr lang="en-US" altLang="it-IT" sz="2800" dirty="0">
                <a:solidFill>
                  <a:schemeClr val="tx1"/>
                </a:solidFill>
                <a:latin typeface="+mn-lt"/>
                <a:cs typeface="+mn-cs"/>
              </a:rPr>
              <a:t> di </a:t>
            </a:r>
            <a:r>
              <a:rPr lang="en-US" altLang="it-IT" sz="2800" dirty="0" err="1">
                <a:solidFill>
                  <a:schemeClr val="tx1"/>
                </a:solidFill>
                <a:latin typeface="+mn-lt"/>
                <a:cs typeface="+mn-cs"/>
              </a:rPr>
              <a:t>essere</a:t>
            </a:r>
            <a:r>
              <a:rPr lang="en-US" altLang="it-IT" sz="280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it-IT" sz="2800" dirty="0" err="1">
                <a:solidFill>
                  <a:schemeClr val="tx1"/>
                </a:solidFill>
                <a:latin typeface="+mn-lt"/>
                <a:cs typeface="+mn-cs"/>
              </a:rPr>
              <a:t>risultata</a:t>
            </a:r>
            <a:r>
              <a:rPr lang="en-US" altLang="it-IT" sz="280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it-IT" sz="2800" dirty="0" err="1">
                <a:solidFill>
                  <a:schemeClr val="tx1"/>
                </a:solidFill>
                <a:latin typeface="+mn-lt"/>
                <a:cs typeface="+mn-cs"/>
              </a:rPr>
              <a:t>positiva</a:t>
            </a:r>
            <a:r>
              <a:rPr lang="en-US" altLang="it-IT" sz="2800" dirty="0">
                <a:solidFill>
                  <a:schemeClr val="tx1"/>
                </a:solidFill>
                <a:latin typeface="+mn-lt"/>
                <a:cs typeface="+mn-cs"/>
              </a:rPr>
              <a:t> al test </a:t>
            </a:r>
            <a:r>
              <a:rPr lang="en-US" altLang="it-IT" sz="2800" dirty="0" err="1">
                <a:solidFill>
                  <a:schemeClr val="tx1"/>
                </a:solidFill>
                <a:latin typeface="+mn-lt"/>
                <a:cs typeface="+mn-cs"/>
              </a:rPr>
              <a:t>durante</a:t>
            </a:r>
            <a:r>
              <a:rPr lang="en-US" altLang="it-IT" sz="280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it-IT" sz="2800" dirty="0" err="1">
                <a:solidFill>
                  <a:schemeClr val="tx1"/>
                </a:solidFill>
                <a:latin typeface="+mn-lt"/>
                <a:cs typeface="+mn-cs"/>
              </a:rPr>
              <a:t>i</a:t>
            </a:r>
            <a:r>
              <a:rPr lang="en-US" altLang="it-IT" sz="280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it-IT" sz="2800" dirty="0" err="1">
                <a:solidFill>
                  <a:schemeClr val="tx1"/>
                </a:solidFill>
                <a:latin typeface="+mn-lt"/>
                <a:cs typeface="+mn-cs"/>
              </a:rPr>
              <a:t>recenti</a:t>
            </a:r>
            <a:r>
              <a:rPr lang="en-US" altLang="it-IT" sz="2800" dirty="0">
                <a:solidFill>
                  <a:schemeClr val="tx1"/>
                </a:solidFill>
                <a:latin typeface="+mn-lt"/>
                <a:cs typeface="+mn-cs"/>
              </a:rPr>
              <a:t> Australian Open: </a:t>
            </a:r>
          </a:p>
          <a:p>
            <a:pPr fontAlgn="auto">
              <a:lnSpc>
                <a:spcPct val="90000"/>
              </a:lnSpc>
              <a:spcBef>
                <a:spcPts val="1814"/>
              </a:spcBef>
              <a:spcAft>
                <a:spcPts val="0"/>
              </a:spcAft>
              <a:buClrTx/>
              <a:defRPr/>
            </a:pPr>
            <a:r>
              <a:rPr lang="en-US" altLang="it-IT" sz="2800" dirty="0">
                <a:solidFill>
                  <a:schemeClr val="tx1"/>
                </a:solidFill>
                <a:latin typeface="+mn-lt"/>
                <a:cs typeface="+mn-cs"/>
              </a:rPr>
              <a:t>"</a:t>
            </a:r>
            <a:r>
              <a:rPr lang="en-US" altLang="it-IT" sz="2800" dirty="0" err="1">
                <a:solidFill>
                  <a:schemeClr val="tx1"/>
                </a:solidFill>
                <a:highlight>
                  <a:srgbClr val="FFFF00"/>
                </a:highlight>
                <a:latin typeface="+mn-lt"/>
                <a:cs typeface="+mn-cs"/>
              </a:rPr>
              <a:t>L'ho</a:t>
            </a:r>
            <a:r>
              <a:rPr lang="en-US" altLang="it-IT" sz="280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  <a:cs typeface="+mn-cs"/>
              </a:rPr>
              <a:t> </a:t>
            </a:r>
            <a:r>
              <a:rPr lang="en-US" altLang="it-IT" sz="2800" dirty="0" err="1">
                <a:solidFill>
                  <a:schemeClr val="tx1"/>
                </a:solidFill>
                <a:highlight>
                  <a:srgbClr val="FFFF00"/>
                </a:highlight>
                <a:latin typeface="+mn-lt"/>
                <a:cs typeface="+mn-cs"/>
              </a:rPr>
              <a:t>preso</a:t>
            </a:r>
            <a:r>
              <a:rPr lang="en-US" altLang="it-IT" sz="2800" dirty="0">
                <a:solidFill>
                  <a:schemeClr val="tx1"/>
                </a:solidFill>
                <a:highlight>
                  <a:srgbClr val="FFFF00"/>
                </a:highlight>
                <a:latin typeface="+mn-lt"/>
                <a:cs typeface="+mn-cs"/>
              </a:rPr>
              <a:t> per 10 anni", ha </a:t>
            </a:r>
            <a:r>
              <a:rPr lang="en-US" altLang="it-IT" sz="2800" dirty="0" err="1">
                <a:solidFill>
                  <a:schemeClr val="tx1"/>
                </a:solidFill>
                <a:highlight>
                  <a:srgbClr val="FFFF00"/>
                </a:highlight>
                <a:latin typeface="+mn-lt"/>
                <a:cs typeface="+mn-cs"/>
              </a:rPr>
              <a:t>detto</a:t>
            </a:r>
            <a:r>
              <a:rPr lang="en-US" altLang="it-IT" sz="2800" dirty="0">
                <a:solidFill>
                  <a:schemeClr val="tx1"/>
                </a:solidFill>
                <a:latin typeface="+mn-lt"/>
                <a:cs typeface="+mn-cs"/>
              </a:rPr>
              <a:t>, "non </a:t>
            </a:r>
            <a:r>
              <a:rPr lang="en-US" altLang="it-IT" sz="2800" dirty="0" err="1">
                <a:solidFill>
                  <a:schemeClr val="tx1"/>
                </a:solidFill>
                <a:latin typeface="+mn-lt"/>
                <a:cs typeface="+mn-cs"/>
              </a:rPr>
              <a:t>sapevo</a:t>
            </a:r>
            <a:r>
              <a:rPr lang="en-US" altLang="it-IT" sz="280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it-IT" sz="2800" dirty="0" err="1">
                <a:solidFill>
                  <a:schemeClr val="tx1"/>
                </a:solidFill>
                <a:latin typeface="+mn-lt"/>
                <a:cs typeface="+mn-cs"/>
              </a:rPr>
              <a:t>che</a:t>
            </a:r>
            <a:r>
              <a:rPr lang="en-US" altLang="it-IT" sz="2800" dirty="0">
                <a:solidFill>
                  <a:schemeClr val="tx1"/>
                </a:solidFill>
                <a:latin typeface="+mn-lt"/>
                <a:cs typeface="+mn-cs"/>
              </a:rPr>
              <a:t> fosse </a:t>
            </a:r>
            <a:r>
              <a:rPr lang="en-US" altLang="it-IT" sz="2800" dirty="0" err="1">
                <a:solidFill>
                  <a:schemeClr val="tx1"/>
                </a:solidFill>
                <a:latin typeface="+mn-lt"/>
                <a:cs typeface="+mn-cs"/>
              </a:rPr>
              <a:t>diventato</a:t>
            </a:r>
            <a:r>
              <a:rPr lang="en-US" altLang="it-IT" sz="2800" dirty="0">
                <a:solidFill>
                  <a:schemeClr val="tx1"/>
                </a:solidFill>
                <a:latin typeface="+mn-lt"/>
                <a:cs typeface="+mn-cs"/>
              </a:rPr>
              <a:t> </a:t>
            </a:r>
            <a:r>
              <a:rPr lang="en-US" altLang="it-IT" sz="2800" dirty="0" err="1">
                <a:solidFill>
                  <a:schemeClr val="tx1"/>
                </a:solidFill>
                <a:latin typeface="+mn-lt"/>
                <a:cs typeface="+mn-cs"/>
              </a:rPr>
              <a:t>vietato</a:t>
            </a:r>
            <a:r>
              <a:rPr lang="en-US" altLang="it-IT" sz="2800" dirty="0">
                <a:solidFill>
                  <a:schemeClr val="tx1"/>
                </a:solidFill>
                <a:latin typeface="+mn-lt"/>
                <a:cs typeface="+mn-cs"/>
              </a:rPr>
              <a:t>". </a:t>
            </a:r>
          </a:p>
        </p:txBody>
      </p:sp>
      <p:pic>
        <p:nvPicPr>
          <p:cNvPr id="124930" name="Picture 1"/>
          <p:cNvPicPr>
            <a:picLocks noChangeAspect="1" noChangeArrowheads="1"/>
          </p:cNvPicPr>
          <p:nvPr/>
        </p:nvPicPr>
        <p:blipFill>
          <a:blip r:embed="rId4"/>
          <a:srcRect l="31024" r="2022" b="-2"/>
          <a:stretch>
            <a:fillRect/>
          </a:stretch>
        </p:blipFill>
        <p:spPr bwMode="auto">
          <a:xfrm>
            <a:off x="5311775" y="0"/>
            <a:ext cx="6878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6978" name="Immagine 2" descr="Immagine che contiene aria aperta, tifosi, folla, pubblico&#10;&#10;Descrizione generata automaticamente"/>
          <p:cNvPicPr>
            <a:picLocks noChangeAspect="1"/>
          </p:cNvPicPr>
          <p:nvPr/>
        </p:nvPicPr>
        <p:blipFill>
          <a:blip r:embed="rId2"/>
          <a:srcRect t="15430"/>
          <a:stretch>
            <a:fillRect/>
          </a:stretch>
        </p:blipFill>
        <p:spPr bwMode="auto">
          <a:xfrm>
            <a:off x="0" y="1588"/>
            <a:ext cx="12192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/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033838" y="1839913"/>
            <a:ext cx="8158162" cy="50180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28009" name="Immagine 2" descr="Immagine che contiene Carattere, Elementi grafici, logo, simbolo&#10;&#10;Descrizione generata automaticament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216025"/>
            <a:ext cx="11277600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10" name="CasellaDiTesto 3"/>
          <p:cNvSpPr txBox="1">
            <a:spLocks noChangeArrowheads="1"/>
          </p:cNvSpPr>
          <p:nvPr/>
        </p:nvSpPr>
        <p:spPr bwMode="auto">
          <a:xfrm>
            <a:off x="-31750" y="128588"/>
            <a:ext cx="405765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>
                <a:latin typeface="Calibri" pitchFamily="34" charset="0"/>
              </a:rPr>
              <a:t>IOC – TUE COMMITTEE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Immagin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6763" y="214313"/>
            <a:ext cx="50800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>
            <a:extLst>
              <a:ext uri="{FF2B5EF4-FFF2-40B4-BE49-F238E27FC236}"/>
            </a:extLst>
          </p:cNvPr>
          <p:cNvSpPr/>
          <p:nvPr/>
        </p:nvSpPr>
        <p:spPr>
          <a:xfrm>
            <a:off x="142875" y="214313"/>
            <a:ext cx="1792288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cs typeface="+mn-cs"/>
              </a:rPr>
              <a:t>ISTUE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Immagine 2" descr="Immagine che contiene testo, Biglietto Post-it, schermata, Rettangolo&#10;&#10;Descrizione generata automaticamente"/>
          <p:cNvPicPr>
            <a:picLocks noChangeAspect="1"/>
          </p:cNvPicPr>
          <p:nvPr/>
        </p:nvPicPr>
        <p:blipFill>
          <a:blip r:embed="rId2"/>
          <a:srcRect t="1758" r="2" b="108"/>
          <a:stretch>
            <a:fillRect/>
          </a:stretch>
        </p:blipFill>
        <p:spPr bwMode="auto">
          <a:xfrm>
            <a:off x="196850" y="173038"/>
            <a:ext cx="11798300" cy="651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/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4033838" y="1839913"/>
            <a:ext cx="8158162" cy="50180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1081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1713" y="1335088"/>
            <a:ext cx="4302125" cy="320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2" name="Immagine 5" descr="Immagine che contiene punto, ricamo, asciugamano&#10;&#10;Descrizione generata automaticament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525" y="1335088"/>
            <a:ext cx="4468813" cy="446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83" name="CasellaDiTesto 12"/>
          <p:cNvSpPr txBox="1">
            <a:spLocks noChangeArrowheads="1"/>
          </p:cNvSpPr>
          <p:nvPr/>
        </p:nvSpPr>
        <p:spPr bwMode="auto">
          <a:xfrm>
            <a:off x="6978650" y="5284788"/>
            <a:ext cx="50482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 b="1">
                <a:solidFill>
                  <a:schemeClr val="bg1"/>
                </a:solidFill>
                <a:latin typeface="Arial,Bold"/>
              </a:rPr>
              <a:t>Convenzione contro il doping</a:t>
            </a:r>
          </a:p>
          <a:p>
            <a:pPr algn="ctr"/>
            <a:r>
              <a:rPr lang="it-IT" sz="2400" b="1">
                <a:solidFill>
                  <a:schemeClr val="bg1"/>
                </a:solidFill>
              </a:rPr>
              <a:t>Strasburgo, 16 novembre 1989</a:t>
            </a:r>
            <a:endParaRPr lang="it-IT" sz="2400" b="1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1094" name="Rectangle 131093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/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1096" name="Rectangle 131095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2667000" y="-2667000"/>
            <a:ext cx="6858000" cy="1219200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1098" name="Rectangle 13109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1100" name="Rectangle 13109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649663" y="-1685925"/>
            <a:ext cx="4894262" cy="1219358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2104" name="Immagine 4"/>
          <p:cNvPicPr>
            <a:picLocks noChangeAspect="1" noChangeArrowheads="1"/>
          </p:cNvPicPr>
          <p:nvPr/>
        </p:nvPicPr>
        <p:blipFill>
          <a:blip r:embed="rId2"/>
          <a:srcRect t="815" r="-2" b="23589"/>
          <a:stretch>
            <a:fillRect/>
          </a:stretch>
        </p:blipFill>
        <p:spPr bwMode="auto">
          <a:xfrm>
            <a:off x="3275013" y="457200"/>
            <a:ext cx="56419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ight Tri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8577263" y="3335338"/>
            <a:ext cx="3290887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41350" y="623888"/>
            <a:ext cx="10906125" cy="5607050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3124" name="Immagine 2" descr="Immagine che contiene testo, Carattere, verde, design&#10;&#10;Descrizione generata automaticament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2025" y="1287463"/>
            <a:ext cx="7747000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5" name="CasellaDiTesto 3"/>
          <p:cNvSpPr txBox="1">
            <a:spLocks noChangeArrowheads="1"/>
          </p:cNvSpPr>
          <p:nvPr/>
        </p:nvSpPr>
        <p:spPr bwMode="auto">
          <a:xfrm>
            <a:off x="495300" y="0"/>
            <a:ext cx="45116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>
                <a:latin typeface="Calibri" pitchFamily="34" charset="0"/>
              </a:rPr>
              <a:t>10 Novembre 1999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21" name="Rectangle 132112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679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2122" name="Rectangle 132114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6250" y="479425"/>
            <a:ext cx="11239500" cy="5899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4147" name="Immagine 4" descr="Immagine che contiene testo, Carattere, Elementi grafici, logo&#10;&#10;Descrizione generata automaticament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4588" y="735013"/>
            <a:ext cx="990282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099" name="Rectangle 2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1703388" y="836613"/>
            <a:ext cx="8713787" cy="554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89811" tIns="46702" rIns="89811" bIns="46702"/>
          <a:lstStyle>
            <a:lvl1pPr marL="377825" indent="-358775">
              <a:spcBef>
                <a:spcPts val="863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35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1pPr>
            <a:lvl2pPr>
              <a:spcBef>
                <a:spcPts val="7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31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2pPr>
            <a:lvl3pPr>
              <a:spcBef>
                <a:spcPts val="6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6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3pPr>
            <a:lvl4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4pPr>
            <a:lvl5pPr>
              <a:spcBef>
                <a:spcPts val="5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5pPr>
            <a:lvl6pPr marL="25146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6pPr>
            <a:lvl7pPr marL="29718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7pPr>
            <a:lvl8pPr marL="34290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8pPr>
            <a:lvl9pPr marL="3886200" indent="-228600" defTabSz="449263" eaLnBrk="0" fontAlgn="base" hangingPunct="0">
              <a:spcBef>
                <a:spcPts val="5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77825" algn="l"/>
                <a:tab pos="825500" algn="l"/>
                <a:tab pos="1274763" algn="l"/>
                <a:tab pos="1724025" algn="l"/>
                <a:tab pos="2173288" algn="l"/>
                <a:tab pos="2622550" algn="l"/>
                <a:tab pos="3071813" algn="l"/>
                <a:tab pos="3521075" algn="l"/>
                <a:tab pos="3970338" algn="l"/>
                <a:tab pos="4419600" algn="l"/>
                <a:tab pos="4868863" algn="l"/>
                <a:tab pos="5318125" algn="l"/>
                <a:tab pos="5767388" algn="l"/>
                <a:tab pos="6216650" algn="l"/>
                <a:tab pos="6665913" algn="l"/>
                <a:tab pos="7115175" algn="l"/>
                <a:tab pos="7564438" algn="l"/>
                <a:tab pos="8013700" algn="l"/>
                <a:tab pos="8462963" algn="l"/>
                <a:tab pos="8912225" algn="l"/>
                <a:tab pos="9361488" algn="l"/>
                <a:tab pos="9434513" algn="l"/>
              </a:tabLst>
              <a:defRPr sz="2200">
                <a:solidFill>
                  <a:srgbClr val="000000"/>
                </a:solidFill>
                <a:latin typeface="Arial" panose="020B0604020202020204" pitchFamily="34" charset="0"/>
                <a:cs typeface="Arial Unicode MS" pitchFamily="32" charset="0"/>
              </a:defRPr>
            </a:lvl9pPr>
          </a:lstStyle>
          <a:p>
            <a:pPr fontAlgn="auto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Tx/>
              <a:defRPr/>
            </a:pPr>
            <a:endParaRPr lang="it-IT" altLang="it-IT" sz="1996">
              <a:cs typeface="Segoe UI" panose="020B0502040204020203" pitchFamily="34" charset="0"/>
            </a:endParaRPr>
          </a:p>
          <a:p>
            <a:pPr fontAlgn="auto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Tx/>
              <a:defRPr/>
            </a:pPr>
            <a:r>
              <a:rPr lang="it-IT" altLang="it-IT" sz="1996">
                <a:cs typeface="Segoe UI" panose="020B0502040204020203" pitchFamily="34" charset="0"/>
              </a:rPr>
              <a:t>    </a:t>
            </a:r>
          </a:p>
          <a:p>
            <a:pPr fontAlgn="auto">
              <a:lnSpc>
                <a:spcPct val="80000"/>
              </a:lnSpc>
              <a:spcBef>
                <a:spcPts val="499"/>
              </a:spcBef>
              <a:spcAft>
                <a:spcPts val="0"/>
              </a:spcAft>
              <a:buClrTx/>
              <a:defRPr/>
            </a:pPr>
            <a:r>
              <a:rPr lang="it-IT" altLang="it-IT" sz="1996">
                <a:cs typeface="Segoe UI" panose="020B0502040204020203" pitchFamily="34" charset="0"/>
              </a:rPr>
              <a:t>    </a:t>
            </a:r>
          </a:p>
        </p:txBody>
      </p:sp>
      <p:sp>
        <p:nvSpPr>
          <p:cNvPr id="134149" name="CasellaDiTesto 5"/>
          <p:cNvSpPr txBox="1">
            <a:spLocks noChangeArrowheads="1"/>
          </p:cNvSpPr>
          <p:nvPr/>
        </p:nvSpPr>
        <p:spPr bwMode="auto">
          <a:xfrm>
            <a:off x="666750" y="4905375"/>
            <a:ext cx="76533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2400" b="1">
                <a:latin typeface="Calibri" pitchFamily="34" charset="0"/>
              </a:rPr>
              <a:t>E’ un’agenzia privata indipendente dal C.I.O.</a:t>
            </a:r>
          </a:p>
          <a:p>
            <a:endParaRPr lang="it-IT" sz="2400" b="1">
              <a:latin typeface="Calibri" pitchFamily="34" charset="0"/>
            </a:endParaRPr>
          </a:p>
          <a:p>
            <a:r>
              <a:rPr lang="it-IT" sz="2400" b="1">
                <a:latin typeface="Calibri" pitchFamily="34" charset="0"/>
              </a:rPr>
              <a:t>Il presidente e i membri del board sono di nomina politica</a:t>
            </a:r>
          </a:p>
        </p:txBody>
      </p:sp>
      <p:pic>
        <p:nvPicPr>
          <p:cNvPr id="134150" name="Immagine 6" descr="Immagine che contiene testo, Carattere, Elementi grafici, logo&#10;&#10;Descrizione generata automaticament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4588" y="695325"/>
            <a:ext cx="990282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6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/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2667000" y="-2667000"/>
            <a:ext cx="6858000" cy="1219200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649663" y="-1685925"/>
            <a:ext cx="4894262" cy="1219358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6199" name="Immagine 1" descr="Immagine che contiene vestiti, persona, calzature, uomo&#10;&#10;Descrizione generata automaticamente"/>
          <p:cNvPicPr>
            <a:picLocks noChangeAspect="1"/>
          </p:cNvPicPr>
          <p:nvPr/>
        </p:nvPicPr>
        <p:blipFill>
          <a:blip r:embed="rId2"/>
          <a:srcRect t="18733" b="51094"/>
          <a:stretch>
            <a:fillRect/>
          </a:stretch>
        </p:blipFill>
        <p:spPr bwMode="auto">
          <a:xfrm>
            <a:off x="531813" y="457200"/>
            <a:ext cx="11277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200" name="CasellaDiTesto 3"/>
          <p:cNvSpPr txBox="1">
            <a:spLocks noChangeArrowheads="1"/>
          </p:cNvSpPr>
          <p:nvPr/>
        </p:nvSpPr>
        <p:spPr bwMode="auto">
          <a:xfrm>
            <a:off x="379413" y="-1588"/>
            <a:ext cx="6027737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3200" b="1">
                <a:latin typeface="Calibri" pitchFamily="34" charset="0"/>
              </a:rPr>
              <a:t>WADA Annual Symposium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7218" name="Immagine 2" descr="Immagine che contiene Elementi grafici, grafica, logo, Carattere&#10;&#10;Descrizione generata automaticamente"/>
          <p:cNvPicPr>
            <a:picLocks noChangeAspect="1"/>
          </p:cNvPicPr>
          <p:nvPr/>
        </p:nvPicPr>
        <p:blipFill>
          <a:blip r:embed="rId2"/>
          <a:srcRect l="116" r="-2" b="-2"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/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Rectangle 20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2667000" y="-2667000"/>
            <a:ext cx="6858000" cy="1219200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Rectangle 22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5" name="Rectangle 24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649663" y="-1685925"/>
            <a:ext cx="4894262" cy="1219358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8247" name="Immagine 2" descr="Immagine che contiene Carattere, tipografia, logo, design&#10;&#10;Descrizione generata automaticamente"/>
          <p:cNvPicPr>
            <a:picLocks noChangeAspect="1"/>
          </p:cNvPicPr>
          <p:nvPr/>
        </p:nvPicPr>
        <p:blipFill>
          <a:blip r:embed="rId2"/>
          <a:srcRect t="12141" b="8902"/>
          <a:stretch>
            <a:fillRect/>
          </a:stretch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8" name="CasellaDiTesto 4"/>
          <p:cNvSpPr txBox="1">
            <a:spLocks noChangeArrowheads="1"/>
          </p:cNvSpPr>
          <p:nvPr/>
        </p:nvSpPr>
        <p:spPr bwMode="auto">
          <a:xfrm>
            <a:off x="4067175" y="5260975"/>
            <a:ext cx="6096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latin typeface="TimesNewRoman,Bold"/>
              </a:rPr>
              <a:t>DICHIARAZIONE DI COPENAGHEN</a:t>
            </a:r>
          </a:p>
          <a:p>
            <a:r>
              <a:rPr lang="it-IT" b="1">
                <a:latin typeface="TimesNewRoman,Bold"/>
              </a:rPr>
              <a:t>SULLA LOTTA AL DOPING SPORTIVO</a:t>
            </a:r>
            <a:endParaRPr lang="it-IT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/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Rectangle 3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2667000" y="-2667000"/>
            <a:ext cx="6858000" cy="1219200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Rectangle 33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" name="Rectangle 35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649663" y="-1685925"/>
            <a:ext cx="4894262" cy="1219358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9271" name="Immagine 3" descr="Immagine che contiene fuochi d'artificio&#10;&#10;Descrizione generata automaticamente"/>
          <p:cNvPicPr>
            <a:picLocks noChangeAspect="1"/>
          </p:cNvPicPr>
          <p:nvPr/>
        </p:nvPicPr>
        <p:blipFill>
          <a:blip r:embed="rId2"/>
          <a:srcRect t="7944"/>
          <a:stretch>
            <a:fillRect/>
          </a:stretch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2" name="CasellaDiTesto 6"/>
          <p:cNvSpPr txBox="1">
            <a:spLocks noChangeArrowheads="1"/>
          </p:cNvSpPr>
          <p:nvPr/>
        </p:nvSpPr>
        <p:spPr bwMode="auto">
          <a:xfrm>
            <a:off x="2971800" y="5476875"/>
            <a:ext cx="6096000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 b="1">
                <a:solidFill>
                  <a:schemeClr val="bg1"/>
                </a:solidFill>
                <a:latin typeface="TimesNewRoman,Bold"/>
              </a:rPr>
              <a:t>Convenzione internazionale</a:t>
            </a:r>
          </a:p>
          <a:p>
            <a:pPr algn="ctr"/>
            <a:r>
              <a:rPr lang="it-IT" sz="2400" b="1">
                <a:solidFill>
                  <a:schemeClr val="bg1"/>
                </a:solidFill>
                <a:latin typeface="TimesNewRoman,Bold"/>
              </a:rPr>
              <a:t>contro il doping nello sport</a:t>
            </a:r>
          </a:p>
          <a:p>
            <a:pPr algn="ctr"/>
            <a:r>
              <a:rPr lang="it-IT" sz="2400" b="1">
                <a:solidFill>
                  <a:schemeClr val="bg1"/>
                </a:solidFill>
                <a:latin typeface="TimesNewRoman,Bold"/>
              </a:rPr>
              <a:t>UNESCO</a:t>
            </a:r>
            <a:endParaRPr lang="it-IT" sz="240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white">
          <a:xfrm>
            <a:off x="1588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0291" name="Immagine 2" descr="Immagine che contiene testo, schermata, Carattere, logo&#10;&#10;Descrizione generata automaticamente"/>
          <p:cNvPicPr>
            <a:picLocks noChangeAspect="1"/>
          </p:cNvPicPr>
          <p:nvPr/>
        </p:nvPicPr>
        <p:blipFill>
          <a:blip r:embed="rId2"/>
          <a:srcRect l="1112" r="5721" b="-3"/>
          <a:stretch>
            <a:fillRect/>
          </a:stretch>
        </p:blipFill>
        <p:spPr bwMode="auto">
          <a:xfrm>
            <a:off x="4303713" y="171450"/>
            <a:ext cx="3794125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2" name="Picture 5"/>
          <p:cNvPicPr>
            <a:picLocks noChangeAspect="1" noChangeArrowheads="1"/>
          </p:cNvPicPr>
          <p:nvPr/>
        </p:nvPicPr>
        <p:blipFill>
          <a:blip r:embed="rId3"/>
          <a:srcRect r="6155" b="-3"/>
          <a:stretch>
            <a:fillRect/>
          </a:stretch>
        </p:blipFill>
        <p:spPr bwMode="auto">
          <a:xfrm>
            <a:off x="180975" y="171450"/>
            <a:ext cx="3822700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3" name="Immagine 3" descr="Immagine che contiene testo, schermata, verde, Carattere&#10;&#10;Descrizione generata automaticamente"/>
          <p:cNvPicPr>
            <a:picLocks noChangeAspect="1"/>
          </p:cNvPicPr>
          <p:nvPr/>
        </p:nvPicPr>
        <p:blipFill>
          <a:blip r:embed="rId4"/>
          <a:srcRect l="4518" r="1927" b="-2"/>
          <a:stretch>
            <a:fillRect/>
          </a:stretch>
        </p:blipFill>
        <p:spPr bwMode="auto">
          <a:xfrm>
            <a:off x="8188325" y="171450"/>
            <a:ext cx="3798888" cy="651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1314" name="Immagine 2" descr="Immagine che contiene testo, schermo, schermata, Visualizzatore&#10;&#10;Descrizione generata automaticamente"/>
          <p:cNvPicPr>
            <a:picLocks noChangeAspect="1"/>
          </p:cNvPicPr>
          <p:nvPr/>
        </p:nvPicPr>
        <p:blipFill>
          <a:blip r:embed="rId2"/>
          <a:srcRect t="15186" r="2" b="7733"/>
          <a:stretch>
            <a:fillRect/>
          </a:stretch>
        </p:blipFill>
        <p:spPr bwMode="auto">
          <a:xfrm>
            <a:off x="0" y="0"/>
            <a:ext cx="11863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/>
            </a:extLst>
          </p:cNvPr>
          <p:cNvSpPr txBox="1"/>
          <p:nvPr/>
        </p:nvSpPr>
        <p:spPr>
          <a:xfrm>
            <a:off x="5911850" y="860425"/>
            <a:ext cx="5549900" cy="5360988"/>
          </a:xfrm>
          <a:prstGeom prst="rect">
            <a:avLst/>
          </a:prstGeom>
        </p:spPr>
        <p:txBody>
          <a:bodyPr lIns="68587" tIns="34293" rIns="68587" bIns="34293" anchor="b"/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sz="4800" b="1" dirty="0" err="1">
                <a:latin typeface="+mj-lt"/>
                <a:ea typeface="+mj-ea"/>
                <a:cs typeface="+mj-cs"/>
              </a:rPr>
              <a:t>Allarme</a:t>
            </a:r>
            <a:r>
              <a:rPr lang="en-US" sz="4800" b="1" dirty="0">
                <a:latin typeface="+mj-lt"/>
                <a:ea typeface="+mj-ea"/>
                <a:cs typeface="+mj-cs"/>
              </a:rPr>
              <a:t> doping, per </a:t>
            </a:r>
            <a:r>
              <a:rPr lang="en-US" sz="4800" b="1" dirty="0" err="1">
                <a:latin typeface="+mj-lt"/>
                <a:ea typeface="+mj-ea"/>
                <a:cs typeface="+mj-cs"/>
              </a:rPr>
              <a:t>mafie</a:t>
            </a:r>
            <a:r>
              <a:rPr lang="en-US" sz="4800" b="1" dirty="0">
                <a:latin typeface="+mj-lt"/>
                <a:ea typeface="+mj-ea"/>
                <a:cs typeface="+mj-cs"/>
              </a:rPr>
              <a:t> </a:t>
            </a:r>
            <a:r>
              <a:rPr lang="en-US" sz="4800" b="1" dirty="0" err="1">
                <a:latin typeface="+mj-lt"/>
                <a:ea typeface="+mj-ea"/>
                <a:cs typeface="+mj-cs"/>
              </a:rPr>
              <a:t>mondiali</a:t>
            </a:r>
            <a:r>
              <a:rPr lang="en-US" sz="4800" b="1" dirty="0">
                <a:latin typeface="+mj-lt"/>
                <a:ea typeface="+mj-ea"/>
                <a:cs typeface="+mj-cs"/>
              </a:rPr>
              <a:t> </a:t>
            </a:r>
            <a:r>
              <a:rPr lang="en-US" sz="4800" b="1" dirty="0" err="1">
                <a:latin typeface="+mj-lt"/>
                <a:ea typeface="+mj-ea"/>
                <a:cs typeface="+mj-cs"/>
              </a:rPr>
              <a:t>affare</a:t>
            </a:r>
            <a:r>
              <a:rPr lang="en-US" sz="4800" b="1" dirty="0">
                <a:latin typeface="+mj-lt"/>
                <a:ea typeface="+mj-ea"/>
                <a:cs typeface="+mj-cs"/>
              </a:rPr>
              <a:t> da 200 </a:t>
            </a:r>
            <a:r>
              <a:rPr lang="en-US" sz="4800" b="1" dirty="0" err="1">
                <a:latin typeface="+mj-lt"/>
                <a:ea typeface="+mj-ea"/>
                <a:cs typeface="+mj-cs"/>
              </a:rPr>
              <a:t>mld</a:t>
            </a:r>
            <a:endParaRPr lang="en-US" sz="4800" b="1" dirty="0">
              <a:latin typeface="+mj-lt"/>
              <a:ea typeface="+mj-ea"/>
              <a:cs typeface="+mj-cs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defRPr/>
            </a:pPr>
            <a:endParaRPr lang="en-US" sz="4800" b="1" dirty="0">
              <a:latin typeface="+mj-lt"/>
              <a:ea typeface="+mj-ea"/>
              <a:cs typeface="+mj-cs"/>
            </a:endParaRPr>
          </a:p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sz="4800" b="1" dirty="0">
                <a:latin typeface="+mj-lt"/>
                <a:ea typeface="+mj-ea"/>
                <a:cs typeface="+mj-cs"/>
              </a:rPr>
              <a:t>Dati choc Nas: 1 euro </a:t>
            </a:r>
            <a:r>
              <a:rPr lang="en-US" sz="4800" b="1" dirty="0" err="1">
                <a:latin typeface="+mj-lt"/>
                <a:ea typeface="+mj-ea"/>
                <a:cs typeface="+mj-cs"/>
              </a:rPr>
              <a:t>investito</a:t>
            </a:r>
            <a:r>
              <a:rPr lang="en-US" sz="4800" b="1" dirty="0">
                <a:latin typeface="+mj-lt"/>
                <a:ea typeface="+mj-ea"/>
                <a:cs typeface="+mj-cs"/>
              </a:rPr>
              <a:t> in </a:t>
            </a:r>
            <a:r>
              <a:rPr lang="en-US" sz="4800" b="1" dirty="0" err="1">
                <a:latin typeface="+mj-lt"/>
                <a:ea typeface="+mj-ea"/>
                <a:cs typeface="+mj-cs"/>
              </a:rPr>
              <a:t>farmaci</a:t>
            </a:r>
            <a:r>
              <a:rPr lang="en-US" sz="4800" b="1" dirty="0">
                <a:latin typeface="+mj-lt"/>
                <a:ea typeface="+mj-ea"/>
                <a:cs typeface="+mj-cs"/>
              </a:rPr>
              <a:t> </a:t>
            </a:r>
            <a:r>
              <a:rPr lang="en-US" sz="4800" b="1" dirty="0" err="1">
                <a:latin typeface="+mj-lt"/>
                <a:ea typeface="+mj-ea"/>
                <a:cs typeface="+mj-cs"/>
              </a:rPr>
              <a:t>illegali</a:t>
            </a:r>
            <a:r>
              <a:rPr lang="en-US" sz="4800" b="1" dirty="0">
                <a:latin typeface="+mj-lt"/>
                <a:ea typeface="+mj-ea"/>
                <a:cs typeface="+mj-cs"/>
              </a:rPr>
              <a:t> </a:t>
            </a:r>
            <a:r>
              <a:rPr lang="en-US" sz="4800" b="1" dirty="0" err="1">
                <a:latin typeface="+mj-lt"/>
                <a:ea typeface="+mj-ea"/>
                <a:cs typeface="+mj-cs"/>
              </a:rPr>
              <a:t>rende</a:t>
            </a:r>
            <a:r>
              <a:rPr lang="en-US" sz="4800" b="1" dirty="0">
                <a:latin typeface="+mj-lt"/>
                <a:ea typeface="+mj-ea"/>
                <a:cs typeface="+mj-cs"/>
              </a:rPr>
              <a:t> </a:t>
            </a:r>
            <a:r>
              <a:rPr lang="en-US" sz="4800" b="1" dirty="0" err="1">
                <a:latin typeface="+mj-lt"/>
                <a:ea typeface="+mj-ea"/>
                <a:cs typeface="+mj-cs"/>
              </a:rPr>
              <a:t>anche</a:t>
            </a:r>
            <a:r>
              <a:rPr lang="en-US" sz="4800" b="1" dirty="0">
                <a:latin typeface="+mj-lt"/>
                <a:ea typeface="+mj-ea"/>
                <a:cs typeface="+mj-cs"/>
              </a:rPr>
              <a:t> 15 volte !!!</a:t>
            </a:r>
          </a:p>
        </p:txBody>
      </p:sp>
      <p:pic>
        <p:nvPicPr>
          <p:cNvPr id="24578" name="Immagine 4" descr="Immagine che contiene testo, persona, scena, negozio&#10;&#10;Descrizione generata automaticament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250" y="1252538"/>
            <a:ext cx="4625975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A55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ttangolo 6"/>
          <p:cNvSpPr/>
          <p:nvPr/>
        </p:nvSpPr>
        <p:spPr>
          <a:xfrm>
            <a:off x="8807450" y="419100"/>
            <a:ext cx="3200400" cy="18716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>
                <a:solidFill>
                  <a:srgbClr val="FFFFFF"/>
                </a:solidFill>
                <a:latin typeface="Calibri Light" pitchFamily="34" charset="0"/>
              </a:rPr>
              <a:t>AntiDoping Workforce</a:t>
            </a:r>
          </a:p>
        </p:txBody>
      </p:sp>
      <p:sp>
        <p:nvSpPr>
          <p:cNvPr id="23" name="Rounded Rect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93713" y="484188"/>
            <a:ext cx="8128000" cy="572452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2340" name="Immagine 3" descr="Immagine che contiene aria aperta, vestiti, persona, strada&#10;&#10;Descrizione generata automaticamente"/>
          <p:cNvPicPr>
            <a:picLocks noChangeAspect="1"/>
          </p:cNvPicPr>
          <p:nvPr/>
        </p:nvPicPr>
        <p:blipFill>
          <a:blip r:embed="rId2"/>
          <a:srcRect t="10500"/>
          <a:stretch>
            <a:fillRect/>
          </a:stretch>
        </p:blipFill>
        <p:spPr bwMode="auto">
          <a:xfrm>
            <a:off x="976313" y="942975"/>
            <a:ext cx="7162800" cy="480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>
            <a:extLst>
              <a:ext uri="{FF2B5EF4-FFF2-40B4-BE49-F238E27FC236}"/>
            </a:extLst>
          </p:cNvPr>
          <p:cNvSpPr/>
          <p:nvPr/>
        </p:nvSpPr>
        <p:spPr>
          <a:xfrm>
            <a:off x="8807450" y="4183063"/>
            <a:ext cx="3200400" cy="18716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4600" b="1">
                <a:solidFill>
                  <a:srgbClr val="FFFFFF"/>
                </a:solidFill>
                <a:latin typeface="Calibri Light" pitchFamily="34" charset="0"/>
              </a:rPr>
              <a:t>Controlli antidoping a Tokyo 2020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/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/>
          </a:p>
        </p:txBody>
      </p:sp>
      <p:sp>
        <p:nvSpPr>
          <p:cNvPr id="18" name="Rectangle 12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17638" y="1417638"/>
            <a:ext cx="6875463" cy="4040188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5" name="Rectangle 14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-159544" y="2659856"/>
            <a:ext cx="4356100" cy="4040188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3365" name="Immagine 4"/>
          <p:cNvPicPr>
            <a:picLocks noChangeAspect="1" noChangeArrowheads="1"/>
          </p:cNvPicPr>
          <p:nvPr/>
        </p:nvPicPr>
        <p:blipFill>
          <a:blip r:embed="rId2"/>
          <a:srcRect r="19521" b="3"/>
          <a:stretch>
            <a:fillRect/>
          </a:stretch>
        </p:blipFill>
        <p:spPr bwMode="auto">
          <a:xfrm>
            <a:off x="4038600" y="0"/>
            <a:ext cx="4040188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Freeform: Shape 16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CasellaDiTesto 4">
            <a:extLst>
              <a:ext uri="{FF2B5EF4-FFF2-40B4-BE49-F238E27FC236}"/>
            </a:extLst>
          </p:cNvPr>
          <p:cNvSpPr txBox="1"/>
          <p:nvPr/>
        </p:nvSpPr>
        <p:spPr>
          <a:xfrm>
            <a:off x="554038" y="2944813"/>
            <a:ext cx="2984500" cy="2759075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 fontAlgn="auto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40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DOPING CONTROL OFFICER - DCO</a:t>
            </a:r>
          </a:p>
        </p:txBody>
      </p:sp>
      <p:pic>
        <p:nvPicPr>
          <p:cNvPr id="143370" name="Immagine 1" descr="Immagine che contiene persona, Viso umano, sorriso, vestiti&#10;&#10;Descrizione generata automaticamente"/>
          <p:cNvPicPr>
            <a:picLocks noChangeAspect="1"/>
          </p:cNvPicPr>
          <p:nvPr/>
        </p:nvPicPr>
        <p:blipFill>
          <a:blip r:embed="rId3"/>
          <a:srcRect l="841" r="19191" b="-2"/>
          <a:stretch>
            <a:fillRect/>
          </a:stretch>
        </p:blipFill>
        <p:spPr bwMode="auto">
          <a:xfrm>
            <a:off x="8067675" y="0"/>
            <a:ext cx="4124325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Immagine 3" descr="Immagine che contiene vestiti, persona, calzature, gruppo&#10;&#10;Descrizione generata automaticament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05538" y="1320800"/>
            <a:ext cx="5622925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86" name="Immagin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475" y="1320800"/>
            <a:ext cx="5851525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7" name="CasellaDiTesto 5"/>
          <p:cNvSpPr txBox="1">
            <a:spLocks noChangeArrowheads="1"/>
          </p:cNvSpPr>
          <p:nvPr/>
        </p:nvSpPr>
        <p:spPr bwMode="auto">
          <a:xfrm>
            <a:off x="244475" y="344488"/>
            <a:ext cx="40116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latin typeface="Calibri" pitchFamily="34" charset="0"/>
              </a:rPr>
              <a:t>CHAPERONE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/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2667000" y="-2667000"/>
            <a:ext cx="6858000" cy="12192000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3649663" y="-1685925"/>
            <a:ext cx="4894262" cy="12193588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5416" name="Immagine 2" descr="Immagine che contiene testo, lavagna, calligrafia, interno&#10;&#10;Descrizione generata automaticamente"/>
          <p:cNvPicPr>
            <a:picLocks noChangeAspect="1"/>
          </p:cNvPicPr>
          <p:nvPr/>
        </p:nvPicPr>
        <p:blipFill>
          <a:blip r:embed="rId2"/>
          <a:srcRect t="737" b="30371"/>
          <a:stretch>
            <a:fillRect/>
          </a:stretch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Immagine 3" descr="Immagine che contiene edificio, finestra, aria aperta, facciata&#10;&#10;Descrizione generata automaticamente"/>
          <p:cNvPicPr>
            <a:picLocks noChangeAspect="1"/>
          </p:cNvPicPr>
          <p:nvPr/>
        </p:nvPicPr>
        <p:blipFill>
          <a:blip r:embed="rId2"/>
          <a:srcRect b="2500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19713"/>
            <a:ext cx="12192000" cy="7366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Rettangolo 1"/>
          <p:cNvSpPr/>
          <p:nvPr/>
        </p:nvSpPr>
        <p:spPr>
          <a:xfrm>
            <a:off x="523875" y="5316538"/>
            <a:ext cx="11210925" cy="746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Out-of-Competition Testing</a:t>
            </a:r>
          </a:p>
        </p:txBody>
      </p:sp>
      <p:cxnSp>
        <p:nvCxnSpPr>
          <p:cNvPr id="11" name="Straight Connector 10">
            <a:extLst>
              <a:ext uri="{FF2B5EF4-FFF2-40B4-BE49-F238E27FC236}"/>
              <a:ext uri="{C183D7F6-B498-43B3-948B-1728B52AA6E4}"/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25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/>
              <a:ext uri="{C183D7F6-B498-43B3-948B-1728B52AA6E4}"/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100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Rectangle 10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256338" y="479425"/>
            <a:ext cx="5459412" cy="5899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7460" name="Immagine 2" descr="Immagine che contiene aria aperta, torre, edificio, città&#10;&#10;Descrizione generata automaticamente"/>
          <p:cNvPicPr>
            <a:picLocks noChangeAspect="1"/>
          </p:cNvPicPr>
          <p:nvPr/>
        </p:nvPicPr>
        <p:blipFill>
          <a:blip r:embed="rId2"/>
          <a:srcRect t="14597" r="-2" b="3949"/>
          <a:stretch>
            <a:fillRect/>
          </a:stretch>
        </p:blipFill>
        <p:spPr bwMode="auto">
          <a:xfrm>
            <a:off x="6421438" y="642938"/>
            <a:ext cx="5129212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76250" y="479425"/>
            <a:ext cx="5459413" cy="5899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7462" name="Immagine 3" descr="Immagine che contiene testo, carta, Prodotto di carta, calligrafia&#10;&#10;Descrizione generata automaticamente"/>
          <p:cNvPicPr>
            <a:picLocks noChangeAspect="1"/>
          </p:cNvPicPr>
          <p:nvPr/>
        </p:nvPicPr>
        <p:blipFill>
          <a:blip r:embed="rId3"/>
          <a:srcRect t="15485" r="-2" b="3062"/>
          <a:stretch>
            <a:fillRect/>
          </a:stretch>
        </p:blipFill>
        <p:spPr bwMode="auto">
          <a:xfrm>
            <a:off x="641350" y="642938"/>
            <a:ext cx="5129213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Immagine 3" descr="Immagine che contiene finestra, Edificio commerciale, aria aperta, città&#10;&#10;Descrizione generata automaticamente"/>
          <p:cNvPicPr>
            <a:picLocks noChangeAspect="1"/>
          </p:cNvPicPr>
          <p:nvPr/>
        </p:nvPicPr>
        <p:blipFill>
          <a:blip r:embed="rId2"/>
          <a:srcRect t="9457" b="483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reeform: Shape 9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4895850" y="0"/>
            <a:ext cx="7296150" cy="6853238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48484" name="Immagine 4" descr="Immagine che contiene aria aperta, edificio, cielo, Condominio&#10;&#10;Descrizione generata automaticamente"/>
          <p:cNvPicPr>
            <a:picLocks noChangeAspect="1"/>
          </p:cNvPicPr>
          <p:nvPr/>
        </p:nvPicPr>
        <p:blipFill>
          <a:blip r:embed="rId3"/>
          <a:srcRect l="12186" r="9801" b="2"/>
          <a:stretch>
            <a:fillRect/>
          </a:stretch>
        </p:blipFill>
        <p:spPr bwMode="auto">
          <a:xfrm>
            <a:off x="5062538" y="0"/>
            <a:ext cx="7129462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Immagine 3" descr="Immagine che contiene aria aperta, edificio, albero, cielo&#10;&#10;Descrizione generata automaticamente"/>
          <p:cNvPicPr>
            <a:picLocks noChangeAspect="1"/>
          </p:cNvPicPr>
          <p:nvPr/>
        </p:nvPicPr>
        <p:blipFill>
          <a:blip r:embed="rId2"/>
          <a:srcRect l="105" r="-2" b="-2"/>
          <a:stretch>
            <a:fillRect/>
          </a:stretch>
        </p:blipFill>
        <p:spPr bwMode="auto">
          <a:xfrm>
            <a:off x="0" y="0"/>
            <a:ext cx="9142413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07" name="Immagine 2" descr="Immagine che contiene aria aperta, calzature, strada, persone&#10;&#10;Descrizione generata automaticamente"/>
          <p:cNvPicPr>
            <a:picLocks noChangeAspect="1"/>
          </p:cNvPicPr>
          <p:nvPr/>
        </p:nvPicPr>
        <p:blipFill>
          <a:blip r:embed="rId3"/>
          <a:srcRect t="6264" r="2" b="13451"/>
          <a:stretch>
            <a:fillRect/>
          </a:stretch>
        </p:blipFill>
        <p:spPr bwMode="auto">
          <a:xfrm>
            <a:off x="5789613" y="0"/>
            <a:ext cx="6402387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Immagine 3" descr="Immagine che contiene interno, muro, casa, letto&#10;&#10;Descrizione generata automaticament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8463" y="161925"/>
            <a:ext cx="6315075" cy="638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Immagine 3" descr="Immagine che contiene vestiti, persona, uomo, gruppo&#10;&#10;Descrizione generata automaticamente"/>
          <p:cNvPicPr>
            <a:picLocks noChangeAspect="1"/>
          </p:cNvPicPr>
          <p:nvPr/>
        </p:nvPicPr>
        <p:blipFill>
          <a:blip r:embed="rId2"/>
          <a:srcRect t="15411" b="959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>
            <a:extLst>
              <a:ext uri="{FF2B5EF4-FFF2-40B4-BE49-F238E27FC236}"/>
              <a:ext uri="{C183D7F6-B498-43B3-948B-1728B52AA6E4}"/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19713"/>
            <a:ext cx="12192000" cy="7366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Rettangolo 1"/>
          <p:cNvSpPr/>
          <p:nvPr/>
        </p:nvSpPr>
        <p:spPr>
          <a:xfrm>
            <a:off x="523875" y="5316538"/>
            <a:ext cx="11210925" cy="7461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fontAlgn="auto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In Competition Testing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/>
              <a:ext uri="{C183D7F6-B498-43B3-948B-1728B52AA6E4}"/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25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/>
              <a:ext uri="{C183D7F6-B498-43B3-948B-1728B52AA6E4}"/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100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</TotalTime>
  <Words>1750</Words>
  <Application>Microsoft Office PowerPoint</Application>
  <PresentationFormat>Personalizzato</PresentationFormat>
  <Paragraphs>500</Paragraphs>
  <Slides>174</Slides>
  <Notes>68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Modello struttura</vt:lpstr>
      </vt:variant>
      <vt:variant>
        <vt:i4>1</vt:i4>
      </vt:variant>
      <vt:variant>
        <vt:lpstr>Titoli diapositive</vt:lpstr>
      </vt:variant>
      <vt:variant>
        <vt:i4>174</vt:i4>
      </vt:variant>
    </vt:vector>
  </HeadingPairs>
  <TitlesOfParts>
    <vt:vector size="188" baseType="lpstr">
      <vt:lpstr>Calibri</vt:lpstr>
      <vt:lpstr>Arial</vt:lpstr>
      <vt:lpstr>Calibri Light</vt:lpstr>
      <vt:lpstr>Times New Roman</vt:lpstr>
      <vt:lpstr>DejaVu Sans</vt:lpstr>
      <vt:lpstr>Segoe UI</vt:lpstr>
      <vt:lpstr>Arial Unicode MS</vt:lpstr>
      <vt:lpstr>Arial,Bold</vt:lpstr>
      <vt:lpstr>TimesNewRoman,Bold</vt:lpstr>
      <vt:lpstr>Garamond</vt:lpstr>
      <vt:lpstr>Verdana</vt:lpstr>
      <vt:lpstr>Georgia</vt:lpstr>
      <vt:lpstr>Tahoma</vt:lpstr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  <vt:lpstr>Diapositiva 120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Diapositiva 132</vt:lpstr>
      <vt:lpstr>Diapositiva 133</vt:lpstr>
      <vt:lpstr>Diapositiva 134</vt:lpstr>
      <vt:lpstr>Diapositiva 135</vt:lpstr>
      <vt:lpstr>Diapositiva 136</vt:lpstr>
      <vt:lpstr>Diapositiva 137</vt:lpstr>
      <vt:lpstr>Diapositiva 138</vt:lpstr>
      <vt:lpstr>Diapositiva 139</vt:lpstr>
      <vt:lpstr>Diapositiva 140</vt:lpstr>
      <vt:lpstr>Diapositiva 141</vt:lpstr>
      <vt:lpstr>Diapositiva 142</vt:lpstr>
      <vt:lpstr>Diapositiva 143</vt:lpstr>
      <vt:lpstr>Diapositiva 144</vt:lpstr>
      <vt:lpstr>Diapositiva 145</vt:lpstr>
      <vt:lpstr>Diapositiva 146</vt:lpstr>
      <vt:lpstr>Diapositiva 147</vt:lpstr>
      <vt:lpstr>Diapositiva 148</vt:lpstr>
      <vt:lpstr>Diapositiva 149</vt:lpstr>
      <vt:lpstr>Diapositiva 150</vt:lpstr>
      <vt:lpstr>Diapositiva 151</vt:lpstr>
      <vt:lpstr>Diapositiva 152</vt:lpstr>
      <vt:lpstr>Diapositiva 153</vt:lpstr>
      <vt:lpstr>Diapositiva 154</vt:lpstr>
      <vt:lpstr>Diapositiva 155</vt:lpstr>
      <vt:lpstr>Diapositiva 156</vt:lpstr>
      <vt:lpstr>Diapositiva 157</vt:lpstr>
      <vt:lpstr>Diapositiva 158</vt:lpstr>
      <vt:lpstr>Diapositiva 159</vt:lpstr>
      <vt:lpstr>Diapositiva 160</vt:lpstr>
      <vt:lpstr>Diapositiva 161</vt:lpstr>
      <vt:lpstr>Diapositiva 162</vt:lpstr>
      <vt:lpstr>Diapositiva 163</vt:lpstr>
      <vt:lpstr>Diapositiva 164</vt:lpstr>
      <vt:lpstr>Diapositiva 165</vt:lpstr>
      <vt:lpstr>Diapositiva 166</vt:lpstr>
      <vt:lpstr>Diapositiva 167</vt:lpstr>
      <vt:lpstr>Diapositiva 168</vt:lpstr>
      <vt:lpstr>Diapositiva 169</vt:lpstr>
      <vt:lpstr>Diapositiva 170</vt:lpstr>
      <vt:lpstr>Diapositiva 171</vt:lpstr>
      <vt:lpstr>Diapositiva 172</vt:lpstr>
      <vt:lpstr>Diapositiva 173</vt:lpstr>
      <vt:lpstr>Diapositiva 174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Claudio Muccioli</dc:creator>
  <cp:lastModifiedBy>Emma</cp:lastModifiedBy>
  <cp:revision>11</cp:revision>
  <dcterms:created xsi:type="dcterms:W3CDTF">2024-03-22T15:25:11Z</dcterms:created>
  <dcterms:modified xsi:type="dcterms:W3CDTF">2024-03-26T19:43:02Z</dcterms:modified>
</cp:coreProperties>
</file>